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6" r:id="rId5"/>
    <p:sldMasterId id="2147483689" r:id="rId6"/>
    <p:sldMasterId id="2147483693" r:id="rId7"/>
  </p:sldMasterIdLst>
  <p:notesMasterIdLst>
    <p:notesMasterId r:id="rId30"/>
  </p:notesMasterIdLst>
  <p:handoutMasterIdLst>
    <p:handoutMasterId r:id="rId31"/>
  </p:handoutMasterIdLst>
  <p:sldIdLst>
    <p:sldId id="378" r:id="rId8"/>
    <p:sldId id="50056" r:id="rId9"/>
    <p:sldId id="285" r:id="rId10"/>
    <p:sldId id="795" r:id="rId11"/>
    <p:sldId id="50059" r:id="rId12"/>
    <p:sldId id="50058" r:id="rId13"/>
    <p:sldId id="50057" r:id="rId14"/>
    <p:sldId id="50060" r:id="rId15"/>
    <p:sldId id="264" r:id="rId16"/>
    <p:sldId id="265" r:id="rId17"/>
    <p:sldId id="50061" r:id="rId18"/>
    <p:sldId id="50062" r:id="rId19"/>
    <p:sldId id="50063" r:id="rId20"/>
    <p:sldId id="50064" r:id="rId21"/>
    <p:sldId id="50065" r:id="rId22"/>
    <p:sldId id="50066" r:id="rId23"/>
    <p:sldId id="50067" r:id="rId24"/>
    <p:sldId id="50068" r:id="rId25"/>
    <p:sldId id="50069" r:id="rId26"/>
    <p:sldId id="50071" r:id="rId27"/>
    <p:sldId id="50070" r:id="rId28"/>
    <p:sldId id="50055" r:id="rId29"/>
  </p:sldIdLst>
  <p:sldSz cx="9906000" cy="6858000" type="A4"/>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Ritzer" initials="TR" lastIdx="1" clrIdx="0"/>
  <p:cmAuthor id="1" name="Mark Pedersen" initials="MP" lastIdx="4" clrIdx="1">
    <p:extLst>
      <p:ext uri="{19B8F6BF-5375-455C-9EA6-DF929625EA0E}">
        <p15:presenceInfo xmlns:p15="http://schemas.microsoft.com/office/powerpoint/2012/main" userId="S-1-5-21-1266704185-1068072124-262303683-1096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82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845" autoAdjust="0"/>
  </p:normalViewPr>
  <p:slideViewPr>
    <p:cSldViewPr snapToGrid="0">
      <p:cViewPr varScale="1">
        <p:scale>
          <a:sx n="86" d="100"/>
          <a:sy n="86" d="100"/>
        </p:scale>
        <p:origin x="2130" y="84"/>
      </p:cViewPr>
      <p:guideLst>
        <p:guide orient="horz" pos="2160"/>
        <p:guide pos="3120"/>
      </p:guideLst>
    </p:cSldViewPr>
  </p:slideViewPr>
  <p:notesTextViewPr>
    <p:cViewPr>
      <p:scale>
        <a:sx n="1" d="1"/>
        <a:sy n="1" d="1"/>
      </p:scale>
      <p:origin x="0" y="0"/>
    </p:cViewPr>
  </p:notesTextViewPr>
  <p:notesViewPr>
    <p:cSldViewPr snapToGrid="0">
      <p:cViewPr>
        <p:scale>
          <a:sx n="1" d="2"/>
          <a:sy n="1" d="2"/>
        </p:scale>
        <p:origin x="4608" y="103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Palli Oliver Sorabjee" userId="S::jordan.sorabjee@un.org::91bb8fc1-812b-4488-b20e-63435ccc63aa" providerId="AD" clId="Web-{36FE9D88-567D-D333-3F90-A6713A00EED3}"/>
    <pc:docChg chg="modSld">
      <pc:chgData name="Jordan Palli Oliver Sorabjee" userId="S::jordan.sorabjee@un.org::91bb8fc1-812b-4488-b20e-63435ccc63aa" providerId="AD" clId="Web-{36FE9D88-567D-D333-3F90-A6713A00EED3}" dt="2025-07-24T08:57:48.023" v="10"/>
      <pc:docMkLst>
        <pc:docMk/>
      </pc:docMkLst>
      <pc:sldChg chg="modNotes">
        <pc:chgData name="Jordan Palli Oliver Sorabjee" userId="S::jordan.sorabjee@un.org::91bb8fc1-812b-4488-b20e-63435ccc63aa" providerId="AD" clId="Web-{36FE9D88-567D-D333-3F90-A6713A00EED3}" dt="2025-07-24T08:57:48.023" v="10"/>
        <pc:sldMkLst>
          <pc:docMk/>
          <pc:sldMk cId="2548883114" sldId="265"/>
        </pc:sldMkLst>
      </pc:sldChg>
      <pc:sldChg chg="modNotes">
        <pc:chgData name="Jordan Palli Oliver Sorabjee" userId="S::jordan.sorabjee@un.org::91bb8fc1-812b-4488-b20e-63435ccc63aa" providerId="AD" clId="Web-{36FE9D88-567D-D333-3F90-A6713A00EED3}" dt="2025-07-24T08:57:42.007" v="6"/>
        <pc:sldMkLst>
          <pc:docMk/>
          <pc:sldMk cId="1861596768" sldId="5005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2D22C2-7CB7-48B4-AD08-D59E34CD063D}" type="doc">
      <dgm:prSet loTypeId="urn:microsoft.com/office/officeart/2005/8/layout/list1" loCatId="list" qsTypeId="urn:microsoft.com/office/officeart/2005/8/quickstyle/simple4" qsCatId="simple" csTypeId="urn:microsoft.com/office/officeart/2005/8/colors/accent5_4" csCatId="accent5" phldr="1"/>
      <dgm:spPr/>
      <dgm:t>
        <a:bodyPr/>
        <a:lstStyle/>
        <a:p>
          <a:endParaRPr lang="en-US"/>
        </a:p>
      </dgm:t>
    </dgm:pt>
    <dgm:pt modelId="{547AE5BE-A7AD-495F-A67E-4B676DC52857}">
      <dgm:prSet custT="1"/>
      <dgm:spPr>
        <a:gradFill rotWithShape="0">
          <a:gsLst>
            <a:gs pos="0">
              <a:srgbClr val="4BACC6">
                <a:shade val="50000"/>
                <a:hueOff val="0"/>
                <a:satOff val="0"/>
                <a:lumOff val="0"/>
                <a:alphaOff val="0"/>
                <a:shade val="51000"/>
                <a:satMod val="130000"/>
              </a:srgbClr>
            </a:gs>
            <a:gs pos="80000">
              <a:srgbClr val="4BACC6">
                <a:shade val="50000"/>
                <a:hueOff val="0"/>
                <a:satOff val="0"/>
                <a:lumOff val="0"/>
                <a:alphaOff val="0"/>
                <a:shade val="93000"/>
                <a:satMod val="130000"/>
              </a:srgbClr>
            </a:gs>
            <a:gs pos="100000">
              <a:srgbClr val="4BACC6">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spcFirstLastPara="0" vert="horz" wrap="square" lIns="134768" tIns="0" rIns="134768" bIns="0" numCol="1" spcCol="1270" anchor="ctr" anchorCtr="0"/>
        <a:lstStyle/>
        <a:p>
          <a:pPr marL="0" lvl="0" indent="0" algn="l" defTabSz="800100">
            <a:lnSpc>
              <a:spcPct val="90000"/>
            </a:lnSpc>
            <a:spcBef>
              <a:spcPct val="0"/>
            </a:spcBef>
            <a:spcAft>
              <a:spcPct val="35000"/>
            </a:spcAft>
            <a:buNone/>
          </a:pPr>
          <a:r>
            <a:rPr lang="en-US" sz="2400" kern="1200" dirty="0">
              <a:solidFill>
                <a:prstClr val="white"/>
              </a:solidFill>
              <a:latin typeface="Calibri"/>
              <a:ea typeface="+mn-ea"/>
              <a:cs typeface="+mn-cs"/>
            </a:rPr>
            <a:t>1.3.1 Introduction to GSA</a:t>
          </a:r>
        </a:p>
      </dgm:t>
    </dgm:pt>
    <dgm:pt modelId="{B7F4F61E-7CFB-4811-8BC6-5A0DEBA5152B}" type="parTrans" cxnId="{C2F98083-FC39-478F-91AA-F9194E08F2A0}">
      <dgm:prSet/>
      <dgm:spPr/>
      <dgm:t>
        <a:bodyPr/>
        <a:lstStyle/>
        <a:p>
          <a:endParaRPr lang="en-US"/>
        </a:p>
      </dgm:t>
    </dgm:pt>
    <dgm:pt modelId="{21766271-B740-45A9-B4EE-AC40CD5E9366}" type="sibTrans" cxnId="{C2F98083-FC39-478F-91AA-F9194E08F2A0}">
      <dgm:prSet/>
      <dgm:spPr/>
      <dgm:t>
        <a:bodyPr/>
        <a:lstStyle/>
        <a:p>
          <a:endParaRPr lang="en-US"/>
        </a:p>
      </dgm:t>
    </dgm:pt>
    <dgm:pt modelId="{B7F3EF31-8F01-4A89-B951-65EEBB72A485}">
      <dgm:prSet custT="1"/>
      <dgm:spPr/>
      <dgm:t>
        <a:bodyPr/>
        <a:lstStyle/>
        <a:p>
          <a:r>
            <a:rPr lang="en-US" sz="2400" dirty="0"/>
            <a:t>1.3.2 Why Things are Seen </a:t>
          </a:r>
        </a:p>
      </dgm:t>
    </dgm:pt>
    <dgm:pt modelId="{97486B22-30AF-4CE6-B269-534283C4570D}" type="parTrans" cxnId="{FCF31066-74D5-481D-96CB-ADC6CFBC5582}">
      <dgm:prSet/>
      <dgm:spPr/>
      <dgm:t>
        <a:bodyPr/>
        <a:lstStyle/>
        <a:p>
          <a:endParaRPr lang="en-US"/>
        </a:p>
      </dgm:t>
    </dgm:pt>
    <dgm:pt modelId="{78943DD4-A2BB-4746-B978-3B729E6EE694}" type="sibTrans" cxnId="{FCF31066-74D5-481D-96CB-ADC6CFBC5582}">
      <dgm:prSet/>
      <dgm:spPr/>
      <dgm:t>
        <a:bodyPr/>
        <a:lstStyle/>
        <a:p>
          <a:endParaRPr lang="en-US"/>
        </a:p>
      </dgm:t>
    </dgm:pt>
    <dgm:pt modelId="{3A72FD93-35C8-4343-BEF9-ECB8F0BA0E83}">
      <dgm:prSet custT="1"/>
      <dgm:spPr/>
      <dgm:t>
        <a:bodyPr/>
        <a:lstStyle/>
        <a:p>
          <a:r>
            <a:rPr lang="en-US" sz="2400" dirty="0"/>
            <a:t>1.3.3 GSA Characteristics </a:t>
          </a:r>
        </a:p>
      </dgm:t>
    </dgm:pt>
    <dgm:pt modelId="{C9048D2F-58E5-4539-9B90-0EEA68DEC1C3}" type="sibTrans" cxnId="{7C61C00F-EDB5-460A-861E-2D6D36559CF2}">
      <dgm:prSet/>
      <dgm:spPr/>
      <dgm:t>
        <a:bodyPr/>
        <a:lstStyle/>
        <a:p>
          <a:endParaRPr lang="en-US"/>
        </a:p>
      </dgm:t>
    </dgm:pt>
    <dgm:pt modelId="{EDE1F088-E7F5-4A25-A428-9D3CC621996B}" type="parTrans" cxnId="{7C61C00F-EDB5-460A-861E-2D6D36559CF2}">
      <dgm:prSet/>
      <dgm:spPr/>
      <dgm:t>
        <a:bodyPr/>
        <a:lstStyle/>
        <a:p>
          <a:endParaRPr lang="en-US"/>
        </a:p>
      </dgm:t>
    </dgm:pt>
    <dgm:pt modelId="{22ED7B10-805C-4621-8EA3-F7164E8A6891}" type="pres">
      <dgm:prSet presAssocID="{F72D22C2-7CB7-48B4-AD08-D59E34CD063D}" presName="linear" presStyleCnt="0">
        <dgm:presLayoutVars>
          <dgm:dir/>
          <dgm:animLvl val="lvl"/>
          <dgm:resizeHandles val="exact"/>
        </dgm:presLayoutVars>
      </dgm:prSet>
      <dgm:spPr/>
    </dgm:pt>
    <dgm:pt modelId="{2DF17B3D-CB50-4927-856C-5BA4ECF69EE9}" type="pres">
      <dgm:prSet presAssocID="{547AE5BE-A7AD-495F-A67E-4B676DC52857}" presName="parentLin" presStyleCnt="0"/>
      <dgm:spPr/>
    </dgm:pt>
    <dgm:pt modelId="{5DC47359-5E98-4B35-82A1-4B05DB7DF442}" type="pres">
      <dgm:prSet presAssocID="{547AE5BE-A7AD-495F-A67E-4B676DC52857}" presName="parentLeftMargin" presStyleLbl="node1" presStyleIdx="0" presStyleCnt="3"/>
      <dgm:spPr/>
    </dgm:pt>
    <dgm:pt modelId="{1C8C019D-7D59-499D-85C5-277CA56EA6AE}" type="pres">
      <dgm:prSet presAssocID="{547AE5BE-A7AD-495F-A67E-4B676DC52857}" presName="parentText" presStyleLbl="node1" presStyleIdx="0" presStyleCnt="3" custScaleX="136934">
        <dgm:presLayoutVars>
          <dgm:chMax val="0"/>
          <dgm:bulletEnabled val="1"/>
        </dgm:presLayoutVars>
      </dgm:prSet>
      <dgm:spPr>
        <a:xfrm>
          <a:off x="254679" y="1609942"/>
          <a:ext cx="3565515" cy="531360"/>
        </a:xfrm>
        <a:prstGeom prst="roundRect">
          <a:avLst/>
        </a:prstGeom>
      </dgm:spPr>
    </dgm:pt>
    <dgm:pt modelId="{7829FDE6-2134-451D-84AC-3DB0B7AE4DD9}" type="pres">
      <dgm:prSet presAssocID="{547AE5BE-A7AD-495F-A67E-4B676DC52857}" presName="negativeSpace" presStyleCnt="0"/>
      <dgm:spPr/>
    </dgm:pt>
    <dgm:pt modelId="{D29C3761-6439-4131-83EA-46C573FDB2E7}" type="pres">
      <dgm:prSet presAssocID="{547AE5BE-A7AD-495F-A67E-4B676DC52857}" presName="childText" presStyleLbl="conFgAcc1" presStyleIdx="0" presStyleCnt="3">
        <dgm:presLayoutVars>
          <dgm:bulletEnabled val="1"/>
        </dgm:presLayoutVars>
      </dgm:prSet>
      <dgm:spPr/>
    </dgm:pt>
    <dgm:pt modelId="{38665F9F-955E-4172-BAE5-30D0A0B3F2FC}" type="pres">
      <dgm:prSet presAssocID="{21766271-B740-45A9-B4EE-AC40CD5E9366}" presName="spaceBetweenRectangles" presStyleCnt="0"/>
      <dgm:spPr/>
    </dgm:pt>
    <dgm:pt modelId="{F9CC13DD-1427-4F42-A5A3-3CE52C5ABDBE}" type="pres">
      <dgm:prSet presAssocID="{B7F3EF31-8F01-4A89-B951-65EEBB72A485}" presName="parentLin" presStyleCnt="0"/>
      <dgm:spPr/>
    </dgm:pt>
    <dgm:pt modelId="{9A43001E-9702-4628-81B7-CBB59A26E615}" type="pres">
      <dgm:prSet presAssocID="{B7F3EF31-8F01-4A89-B951-65EEBB72A485}" presName="parentLeftMargin" presStyleLbl="node1" presStyleIdx="0" presStyleCnt="3"/>
      <dgm:spPr/>
    </dgm:pt>
    <dgm:pt modelId="{F5408B7D-275B-4F25-9E4A-F51E44954C42}" type="pres">
      <dgm:prSet presAssocID="{B7F3EF31-8F01-4A89-B951-65EEBB72A485}" presName="parentText" presStyleLbl="node1" presStyleIdx="1" presStyleCnt="3" custScaleX="136617" custLinFactNeighborX="8852" custLinFactNeighborY="-4636">
        <dgm:presLayoutVars>
          <dgm:chMax val="0"/>
          <dgm:bulletEnabled val="1"/>
        </dgm:presLayoutVars>
      </dgm:prSet>
      <dgm:spPr/>
    </dgm:pt>
    <dgm:pt modelId="{555A52EC-0BB4-4DFF-8462-6A3A389F5DD3}" type="pres">
      <dgm:prSet presAssocID="{B7F3EF31-8F01-4A89-B951-65EEBB72A485}" presName="negativeSpace" presStyleCnt="0"/>
      <dgm:spPr/>
    </dgm:pt>
    <dgm:pt modelId="{A6A55991-24F9-4620-AED5-7010EB7804C0}" type="pres">
      <dgm:prSet presAssocID="{B7F3EF31-8F01-4A89-B951-65EEBB72A485}" presName="childText" presStyleLbl="conFgAcc1" presStyleIdx="1" presStyleCnt="3">
        <dgm:presLayoutVars>
          <dgm:bulletEnabled val="1"/>
        </dgm:presLayoutVars>
      </dgm:prSet>
      <dgm:spPr/>
    </dgm:pt>
    <dgm:pt modelId="{BA33835D-23C3-42C3-9AB5-6D37B8993DEC}" type="pres">
      <dgm:prSet presAssocID="{78943DD4-A2BB-4746-B978-3B729E6EE694}" presName="spaceBetweenRectangles" presStyleCnt="0"/>
      <dgm:spPr/>
    </dgm:pt>
    <dgm:pt modelId="{A4C369E1-27E9-44E2-B598-6C1BA7882C81}" type="pres">
      <dgm:prSet presAssocID="{3A72FD93-35C8-4343-BEF9-ECB8F0BA0E83}" presName="parentLin" presStyleCnt="0"/>
      <dgm:spPr/>
    </dgm:pt>
    <dgm:pt modelId="{C36E933F-DCFA-4789-8AD1-4267E7635E32}" type="pres">
      <dgm:prSet presAssocID="{3A72FD93-35C8-4343-BEF9-ECB8F0BA0E83}" presName="parentLeftMargin" presStyleLbl="node1" presStyleIdx="1" presStyleCnt="3"/>
      <dgm:spPr/>
    </dgm:pt>
    <dgm:pt modelId="{ED040533-ACC3-4CE8-8D40-E89C0560328D}" type="pres">
      <dgm:prSet presAssocID="{3A72FD93-35C8-4343-BEF9-ECB8F0BA0E83}" presName="parentText" presStyleLbl="node1" presStyleIdx="2" presStyleCnt="3" custScaleX="134821">
        <dgm:presLayoutVars>
          <dgm:chMax val="0"/>
          <dgm:bulletEnabled val="1"/>
        </dgm:presLayoutVars>
      </dgm:prSet>
      <dgm:spPr/>
    </dgm:pt>
    <dgm:pt modelId="{2C77AE1B-5320-431F-8206-C0A3D399E0D4}" type="pres">
      <dgm:prSet presAssocID="{3A72FD93-35C8-4343-BEF9-ECB8F0BA0E83}" presName="negativeSpace" presStyleCnt="0"/>
      <dgm:spPr/>
    </dgm:pt>
    <dgm:pt modelId="{C355752B-8009-4DE9-B397-F9FF30B49448}" type="pres">
      <dgm:prSet presAssocID="{3A72FD93-35C8-4343-BEF9-ECB8F0BA0E83}" presName="childText" presStyleLbl="conFgAcc1" presStyleIdx="2" presStyleCnt="3">
        <dgm:presLayoutVars>
          <dgm:bulletEnabled val="1"/>
        </dgm:presLayoutVars>
      </dgm:prSet>
      <dgm:spPr/>
    </dgm:pt>
  </dgm:ptLst>
  <dgm:cxnLst>
    <dgm:cxn modelId="{D6DC1600-6F7E-4D51-936E-308340DA9431}" type="presOf" srcId="{547AE5BE-A7AD-495F-A67E-4B676DC52857}" destId="{5DC47359-5E98-4B35-82A1-4B05DB7DF442}" srcOrd="0" destOrd="0" presId="urn:microsoft.com/office/officeart/2005/8/layout/list1"/>
    <dgm:cxn modelId="{7CE73900-59DA-4811-9403-1AA3267D60B5}" type="presOf" srcId="{3A72FD93-35C8-4343-BEF9-ECB8F0BA0E83}" destId="{C36E933F-DCFA-4789-8AD1-4267E7635E32}" srcOrd="0" destOrd="0" presId="urn:microsoft.com/office/officeart/2005/8/layout/list1"/>
    <dgm:cxn modelId="{28D86303-BB13-492A-B047-DD041693C534}" type="presOf" srcId="{B7F3EF31-8F01-4A89-B951-65EEBB72A485}" destId="{9A43001E-9702-4628-81B7-CBB59A26E615}" srcOrd="0" destOrd="0" presId="urn:microsoft.com/office/officeart/2005/8/layout/list1"/>
    <dgm:cxn modelId="{7C61C00F-EDB5-460A-861E-2D6D36559CF2}" srcId="{F72D22C2-7CB7-48B4-AD08-D59E34CD063D}" destId="{3A72FD93-35C8-4343-BEF9-ECB8F0BA0E83}" srcOrd="2" destOrd="0" parTransId="{EDE1F088-E7F5-4A25-A428-9D3CC621996B}" sibTransId="{C9048D2F-58E5-4539-9B90-0EEA68DEC1C3}"/>
    <dgm:cxn modelId="{F3B7DD23-F912-4250-A5C4-0BCA56872B6F}" type="presOf" srcId="{547AE5BE-A7AD-495F-A67E-4B676DC52857}" destId="{1C8C019D-7D59-499D-85C5-277CA56EA6AE}" srcOrd="1" destOrd="0" presId="urn:microsoft.com/office/officeart/2005/8/layout/list1"/>
    <dgm:cxn modelId="{02F30824-DE73-4020-B2E2-0A0C6EF74E7F}" type="presOf" srcId="{B7F3EF31-8F01-4A89-B951-65EEBB72A485}" destId="{F5408B7D-275B-4F25-9E4A-F51E44954C42}" srcOrd="1" destOrd="0" presId="urn:microsoft.com/office/officeart/2005/8/layout/list1"/>
    <dgm:cxn modelId="{FCF31066-74D5-481D-96CB-ADC6CFBC5582}" srcId="{F72D22C2-7CB7-48B4-AD08-D59E34CD063D}" destId="{B7F3EF31-8F01-4A89-B951-65EEBB72A485}" srcOrd="1" destOrd="0" parTransId="{97486B22-30AF-4CE6-B269-534283C4570D}" sibTransId="{78943DD4-A2BB-4746-B978-3B729E6EE694}"/>
    <dgm:cxn modelId="{C2F98083-FC39-478F-91AA-F9194E08F2A0}" srcId="{F72D22C2-7CB7-48B4-AD08-D59E34CD063D}" destId="{547AE5BE-A7AD-495F-A67E-4B676DC52857}" srcOrd="0" destOrd="0" parTransId="{B7F4F61E-7CFB-4811-8BC6-5A0DEBA5152B}" sibTransId="{21766271-B740-45A9-B4EE-AC40CD5E9366}"/>
    <dgm:cxn modelId="{5C568EB1-BC8A-433E-8BCB-1D85CBE24104}" type="presOf" srcId="{3A72FD93-35C8-4343-BEF9-ECB8F0BA0E83}" destId="{ED040533-ACC3-4CE8-8D40-E89C0560328D}" srcOrd="1" destOrd="0" presId="urn:microsoft.com/office/officeart/2005/8/layout/list1"/>
    <dgm:cxn modelId="{D77590F5-BA8A-488D-B522-5947B8FD32F4}" type="presOf" srcId="{F72D22C2-7CB7-48B4-AD08-D59E34CD063D}" destId="{22ED7B10-805C-4621-8EA3-F7164E8A6891}" srcOrd="0" destOrd="0" presId="urn:microsoft.com/office/officeart/2005/8/layout/list1"/>
    <dgm:cxn modelId="{77FD26F0-9832-4FCF-9761-E44B5FB54C26}" type="presParOf" srcId="{22ED7B10-805C-4621-8EA3-F7164E8A6891}" destId="{2DF17B3D-CB50-4927-856C-5BA4ECF69EE9}" srcOrd="0" destOrd="0" presId="urn:microsoft.com/office/officeart/2005/8/layout/list1"/>
    <dgm:cxn modelId="{31DC5A35-5ABE-4D27-9B2B-6DC6D51754BC}" type="presParOf" srcId="{2DF17B3D-CB50-4927-856C-5BA4ECF69EE9}" destId="{5DC47359-5E98-4B35-82A1-4B05DB7DF442}" srcOrd="0" destOrd="0" presId="urn:microsoft.com/office/officeart/2005/8/layout/list1"/>
    <dgm:cxn modelId="{2A947ED1-1752-4530-8461-A1231E027902}" type="presParOf" srcId="{2DF17B3D-CB50-4927-856C-5BA4ECF69EE9}" destId="{1C8C019D-7D59-499D-85C5-277CA56EA6AE}" srcOrd="1" destOrd="0" presId="urn:microsoft.com/office/officeart/2005/8/layout/list1"/>
    <dgm:cxn modelId="{5E85AFD9-77EB-4D7B-BB64-1D352AA9698A}" type="presParOf" srcId="{22ED7B10-805C-4621-8EA3-F7164E8A6891}" destId="{7829FDE6-2134-451D-84AC-3DB0B7AE4DD9}" srcOrd="1" destOrd="0" presId="urn:microsoft.com/office/officeart/2005/8/layout/list1"/>
    <dgm:cxn modelId="{28D2E8BB-B7CB-4F8A-9691-79737E4EB41C}" type="presParOf" srcId="{22ED7B10-805C-4621-8EA3-F7164E8A6891}" destId="{D29C3761-6439-4131-83EA-46C573FDB2E7}" srcOrd="2" destOrd="0" presId="urn:microsoft.com/office/officeart/2005/8/layout/list1"/>
    <dgm:cxn modelId="{E3E57776-52BC-46A2-8483-E3B1F3C26D57}" type="presParOf" srcId="{22ED7B10-805C-4621-8EA3-F7164E8A6891}" destId="{38665F9F-955E-4172-BAE5-30D0A0B3F2FC}" srcOrd="3" destOrd="0" presId="urn:microsoft.com/office/officeart/2005/8/layout/list1"/>
    <dgm:cxn modelId="{300FBED8-E1DC-441B-899C-B74B13D8431C}" type="presParOf" srcId="{22ED7B10-805C-4621-8EA3-F7164E8A6891}" destId="{F9CC13DD-1427-4F42-A5A3-3CE52C5ABDBE}" srcOrd="4" destOrd="0" presId="urn:microsoft.com/office/officeart/2005/8/layout/list1"/>
    <dgm:cxn modelId="{9F72CF1C-AF5C-4D49-942C-E941029B0BC8}" type="presParOf" srcId="{F9CC13DD-1427-4F42-A5A3-3CE52C5ABDBE}" destId="{9A43001E-9702-4628-81B7-CBB59A26E615}" srcOrd="0" destOrd="0" presId="urn:microsoft.com/office/officeart/2005/8/layout/list1"/>
    <dgm:cxn modelId="{A3781DD1-E79C-4A1C-A103-1B9111B5FB89}" type="presParOf" srcId="{F9CC13DD-1427-4F42-A5A3-3CE52C5ABDBE}" destId="{F5408B7D-275B-4F25-9E4A-F51E44954C42}" srcOrd="1" destOrd="0" presId="urn:microsoft.com/office/officeart/2005/8/layout/list1"/>
    <dgm:cxn modelId="{D34CF946-6B4C-402D-AA2B-5F067E4B1E27}" type="presParOf" srcId="{22ED7B10-805C-4621-8EA3-F7164E8A6891}" destId="{555A52EC-0BB4-4DFF-8462-6A3A389F5DD3}" srcOrd="5" destOrd="0" presId="urn:microsoft.com/office/officeart/2005/8/layout/list1"/>
    <dgm:cxn modelId="{A3E4B98B-7FA2-41A1-A95E-8C84831DA4DE}" type="presParOf" srcId="{22ED7B10-805C-4621-8EA3-F7164E8A6891}" destId="{A6A55991-24F9-4620-AED5-7010EB7804C0}" srcOrd="6" destOrd="0" presId="urn:microsoft.com/office/officeart/2005/8/layout/list1"/>
    <dgm:cxn modelId="{43980789-EE4A-40A1-B529-889D2BB044DD}" type="presParOf" srcId="{22ED7B10-805C-4621-8EA3-F7164E8A6891}" destId="{BA33835D-23C3-42C3-9AB5-6D37B8993DEC}" srcOrd="7" destOrd="0" presId="urn:microsoft.com/office/officeart/2005/8/layout/list1"/>
    <dgm:cxn modelId="{ED9A13AB-05D7-485D-B8A5-AD666FEEB2E8}" type="presParOf" srcId="{22ED7B10-805C-4621-8EA3-F7164E8A6891}" destId="{A4C369E1-27E9-44E2-B598-6C1BA7882C81}" srcOrd="8" destOrd="0" presId="urn:microsoft.com/office/officeart/2005/8/layout/list1"/>
    <dgm:cxn modelId="{0BB0DF37-803E-4F8A-8D7C-368D9AFC089E}" type="presParOf" srcId="{A4C369E1-27E9-44E2-B598-6C1BA7882C81}" destId="{C36E933F-DCFA-4789-8AD1-4267E7635E32}" srcOrd="0" destOrd="0" presId="urn:microsoft.com/office/officeart/2005/8/layout/list1"/>
    <dgm:cxn modelId="{A6CBCC40-D1F3-4BD2-9E98-6D14B6A4E3D9}" type="presParOf" srcId="{A4C369E1-27E9-44E2-B598-6C1BA7882C81}" destId="{ED040533-ACC3-4CE8-8D40-E89C0560328D}" srcOrd="1" destOrd="0" presId="urn:microsoft.com/office/officeart/2005/8/layout/list1"/>
    <dgm:cxn modelId="{3B0F611C-544E-42A5-A4DF-9497ADC556C2}" type="presParOf" srcId="{22ED7B10-805C-4621-8EA3-F7164E8A6891}" destId="{2C77AE1B-5320-431F-8206-C0A3D399E0D4}" srcOrd="9" destOrd="0" presId="urn:microsoft.com/office/officeart/2005/8/layout/list1"/>
    <dgm:cxn modelId="{510F74D3-3861-42E5-95A9-BD44330F8E6F}" type="presParOf" srcId="{22ED7B10-805C-4621-8EA3-F7164E8A6891}" destId="{C355752B-8009-4DE9-B397-F9FF30B49448}"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6D8DC9-68F8-418F-BEA5-0A696EE61110}"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5F0D0351-C948-44D6-82FB-78F1DA8D5798}">
      <dgm:prSet custT="1"/>
      <dgm:spPr>
        <a:solidFill>
          <a:srgbClr val="C00000"/>
        </a:solidFill>
      </dgm:spPr>
      <dgm:t>
        <a:bodyPr/>
        <a:lstStyle/>
        <a:p>
          <a:pPr algn="ctr"/>
          <a:r>
            <a:rPr lang="en-US" sz="2800" dirty="0">
              <a:effectLst/>
              <a:latin typeface="Century Gothic" panose="020B0502020202020204" pitchFamily="34" charset="0"/>
              <a:ea typeface="Times New Roman" panose="02020603050405020304" pitchFamily="18" charset="0"/>
              <a:cs typeface="Arial" panose="020B0604020202020204" pitchFamily="34" charset="0"/>
            </a:rPr>
            <a:t>At the end of this module, the participants will be able to recall the characteristics of sign and understand how recognizing ground sign may be used as a tool to identify IEDs. </a:t>
          </a:r>
          <a:r>
            <a:rPr lang="en-GB" sz="2800" dirty="0">
              <a:latin typeface="Century Gothic" panose="020B0502020202020204" pitchFamily="34" charset="0"/>
            </a:rPr>
            <a:t> </a:t>
          </a:r>
          <a:endParaRPr lang="en-US" sz="2800" dirty="0">
            <a:latin typeface="Century Gothic" panose="020B0502020202020204" pitchFamily="34" charset="0"/>
          </a:endParaRPr>
        </a:p>
      </dgm:t>
    </dgm:pt>
    <dgm:pt modelId="{A0D9D8D8-66B5-4836-8BC0-8599D45EDB10}" type="parTrans" cxnId="{CF424915-FF7D-44E1-B920-D9E18AE5D258}">
      <dgm:prSet/>
      <dgm:spPr/>
      <dgm:t>
        <a:bodyPr/>
        <a:lstStyle/>
        <a:p>
          <a:endParaRPr lang="en-US"/>
        </a:p>
      </dgm:t>
    </dgm:pt>
    <dgm:pt modelId="{0F26A9E0-8D6C-4B62-AFEF-3852252B131F}" type="sibTrans" cxnId="{CF424915-FF7D-44E1-B920-D9E18AE5D258}">
      <dgm:prSet/>
      <dgm:spPr/>
      <dgm:t>
        <a:bodyPr/>
        <a:lstStyle/>
        <a:p>
          <a:endParaRPr lang="en-US"/>
        </a:p>
      </dgm:t>
    </dgm:pt>
    <dgm:pt modelId="{540BE59A-BFA0-43CE-AB6B-F1A04187FCDE}" type="pres">
      <dgm:prSet presAssocID="{566D8DC9-68F8-418F-BEA5-0A696EE61110}" presName="diagram" presStyleCnt="0">
        <dgm:presLayoutVars>
          <dgm:dir/>
          <dgm:resizeHandles val="exact"/>
        </dgm:presLayoutVars>
      </dgm:prSet>
      <dgm:spPr/>
    </dgm:pt>
    <dgm:pt modelId="{9FCDC396-3618-46C4-BFF0-75B8D72DEB1A}" type="pres">
      <dgm:prSet presAssocID="{5F0D0351-C948-44D6-82FB-78F1DA8D5798}" presName="node" presStyleLbl="node1" presStyleIdx="0" presStyleCnt="1" custScaleY="174704">
        <dgm:presLayoutVars>
          <dgm:bulletEnabled val="1"/>
        </dgm:presLayoutVars>
      </dgm:prSet>
      <dgm:spPr/>
    </dgm:pt>
  </dgm:ptLst>
  <dgm:cxnLst>
    <dgm:cxn modelId="{CF424915-FF7D-44E1-B920-D9E18AE5D258}" srcId="{566D8DC9-68F8-418F-BEA5-0A696EE61110}" destId="{5F0D0351-C948-44D6-82FB-78F1DA8D5798}" srcOrd="0" destOrd="0" parTransId="{A0D9D8D8-66B5-4836-8BC0-8599D45EDB10}" sibTransId="{0F26A9E0-8D6C-4B62-AFEF-3852252B131F}"/>
    <dgm:cxn modelId="{63340528-05E7-4D99-9594-2D8DDC99CF3F}" type="presOf" srcId="{566D8DC9-68F8-418F-BEA5-0A696EE61110}" destId="{540BE59A-BFA0-43CE-AB6B-F1A04187FCDE}" srcOrd="0" destOrd="0" presId="urn:microsoft.com/office/officeart/2005/8/layout/default"/>
    <dgm:cxn modelId="{CC57F5A4-D985-416C-BA99-320F7F1B8A20}" type="presOf" srcId="{5F0D0351-C948-44D6-82FB-78F1DA8D5798}" destId="{9FCDC396-3618-46C4-BFF0-75B8D72DEB1A}" srcOrd="0" destOrd="0" presId="urn:microsoft.com/office/officeart/2005/8/layout/default"/>
    <dgm:cxn modelId="{3C393FAB-61CF-473A-BAA6-BCDB54FE7F65}" type="presParOf" srcId="{540BE59A-BFA0-43CE-AB6B-F1A04187FCDE}" destId="{9FCDC396-3618-46C4-BFF0-75B8D72DEB1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C3761-6439-4131-83EA-46C573FDB2E7}">
      <dsp:nvSpPr>
        <dsp:cNvPr id="0" name=""/>
        <dsp:cNvSpPr/>
      </dsp:nvSpPr>
      <dsp:spPr>
        <a:xfrm>
          <a:off x="0" y="661702"/>
          <a:ext cx="5638800" cy="1058400"/>
        </a:xfrm>
        <a:prstGeom prst="rect">
          <a:avLst/>
        </a:prstGeom>
        <a:solidFill>
          <a:schemeClr val="lt1">
            <a:alpha val="90000"/>
            <a:hueOff val="0"/>
            <a:satOff val="0"/>
            <a:lumOff val="0"/>
            <a:alphaOff val="0"/>
          </a:schemeClr>
        </a:solidFill>
        <a:ln w="9525" cap="flat" cmpd="sng" algn="ctr">
          <a:solidFill>
            <a:schemeClr val="accent5">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C8C019D-7D59-499D-85C5-277CA56EA6AE}">
      <dsp:nvSpPr>
        <dsp:cNvPr id="0" name=""/>
        <dsp:cNvSpPr/>
      </dsp:nvSpPr>
      <dsp:spPr>
        <a:xfrm>
          <a:off x="279462" y="41782"/>
          <a:ext cx="5357499" cy="1239840"/>
        </a:xfrm>
        <a:prstGeom prst="roundRect">
          <a:avLst/>
        </a:prstGeom>
        <a:gradFill rotWithShape="0">
          <a:gsLst>
            <a:gs pos="0">
              <a:srgbClr val="4BACC6">
                <a:shade val="50000"/>
                <a:hueOff val="0"/>
                <a:satOff val="0"/>
                <a:lumOff val="0"/>
                <a:alphaOff val="0"/>
                <a:shade val="51000"/>
                <a:satMod val="130000"/>
              </a:srgbClr>
            </a:gs>
            <a:gs pos="80000">
              <a:srgbClr val="4BACC6">
                <a:shade val="50000"/>
                <a:hueOff val="0"/>
                <a:satOff val="0"/>
                <a:lumOff val="0"/>
                <a:alphaOff val="0"/>
                <a:shade val="93000"/>
                <a:satMod val="130000"/>
              </a:srgbClr>
            </a:gs>
            <a:gs pos="100000">
              <a:srgbClr val="4BACC6">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768" tIns="0" rIns="134768" bIns="0" numCol="1" spcCol="1270" anchor="ctr" anchorCtr="0">
          <a:noAutofit/>
        </a:bodyPr>
        <a:lstStyle/>
        <a:p>
          <a:pPr marL="0" lvl="0" indent="0" algn="l" defTabSz="800100">
            <a:lnSpc>
              <a:spcPct val="90000"/>
            </a:lnSpc>
            <a:spcBef>
              <a:spcPct val="0"/>
            </a:spcBef>
            <a:spcAft>
              <a:spcPct val="35000"/>
            </a:spcAft>
            <a:buNone/>
          </a:pPr>
          <a:r>
            <a:rPr lang="en-US" sz="2400" kern="1200" dirty="0">
              <a:solidFill>
                <a:prstClr val="white"/>
              </a:solidFill>
              <a:latin typeface="Calibri"/>
              <a:ea typeface="+mn-ea"/>
              <a:cs typeface="+mn-cs"/>
            </a:rPr>
            <a:t>1.3.1 Introduction to GSA</a:t>
          </a:r>
        </a:p>
      </dsp:txBody>
      <dsp:txXfrm>
        <a:off x="339986" y="102306"/>
        <a:ext cx="5236451" cy="1118792"/>
      </dsp:txXfrm>
    </dsp:sp>
    <dsp:sp modelId="{A6A55991-24F9-4620-AED5-7010EB7804C0}">
      <dsp:nvSpPr>
        <dsp:cNvPr id="0" name=""/>
        <dsp:cNvSpPr/>
      </dsp:nvSpPr>
      <dsp:spPr>
        <a:xfrm>
          <a:off x="0" y="2566822"/>
          <a:ext cx="5638800" cy="1058400"/>
        </a:xfrm>
        <a:prstGeom prst="rect">
          <a:avLst/>
        </a:prstGeom>
        <a:solidFill>
          <a:schemeClr val="lt1">
            <a:alpha val="90000"/>
            <a:hueOff val="0"/>
            <a:satOff val="0"/>
            <a:lumOff val="0"/>
            <a:alphaOff val="0"/>
          </a:schemeClr>
        </a:solidFill>
        <a:ln w="9525" cap="flat" cmpd="sng" algn="ctr">
          <a:solidFill>
            <a:schemeClr val="accent5">
              <a:shade val="50000"/>
              <a:hueOff val="168648"/>
              <a:satOff val="-3730"/>
              <a:lumOff val="27991"/>
              <a:alphaOff val="0"/>
            </a:schemeClr>
          </a:solidFill>
          <a:prstDash val="solid"/>
        </a:ln>
        <a:effectLst/>
      </dsp:spPr>
      <dsp:style>
        <a:lnRef idx="1">
          <a:scrgbClr r="0" g="0" b="0"/>
        </a:lnRef>
        <a:fillRef idx="1">
          <a:scrgbClr r="0" g="0" b="0"/>
        </a:fillRef>
        <a:effectRef idx="0">
          <a:scrgbClr r="0" g="0" b="0"/>
        </a:effectRef>
        <a:fontRef idx="minor"/>
      </dsp:style>
    </dsp:sp>
    <dsp:sp modelId="{F5408B7D-275B-4F25-9E4A-F51E44954C42}">
      <dsp:nvSpPr>
        <dsp:cNvPr id="0" name=""/>
        <dsp:cNvSpPr/>
      </dsp:nvSpPr>
      <dsp:spPr>
        <a:xfrm>
          <a:off x="283171" y="1889423"/>
          <a:ext cx="5355628" cy="1239840"/>
        </a:xfrm>
        <a:prstGeom prst="roundRect">
          <a:avLst/>
        </a:prstGeom>
        <a:gradFill rotWithShape="0">
          <a:gsLst>
            <a:gs pos="0">
              <a:schemeClr val="accent5">
                <a:shade val="50000"/>
                <a:hueOff val="168648"/>
                <a:satOff val="-3730"/>
                <a:lumOff val="27991"/>
                <a:alphaOff val="0"/>
                <a:shade val="51000"/>
                <a:satMod val="130000"/>
              </a:schemeClr>
            </a:gs>
            <a:gs pos="80000">
              <a:schemeClr val="accent5">
                <a:shade val="50000"/>
                <a:hueOff val="168648"/>
                <a:satOff val="-3730"/>
                <a:lumOff val="27991"/>
                <a:alphaOff val="0"/>
                <a:shade val="93000"/>
                <a:satMod val="130000"/>
              </a:schemeClr>
            </a:gs>
            <a:gs pos="100000">
              <a:schemeClr val="accent5">
                <a:shade val="50000"/>
                <a:hueOff val="168648"/>
                <a:satOff val="-3730"/>
                <a:lumOff val="2799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193" tIns="0" rIns="149193" bIns="0" numCol="1" spcCol="1270" anchor="ctr" anchorCtr="0">
          <a:noAutofit/>
        </a:bodyPr>
        <a:lstStyle/>
        <a:p>
          <a:pPr marL="0" lvl="0" indent="0" algn="l" defTabSz="1066800">
            <a:lnSpc>
              <a:spcPct val="90000"/>
            </a:lnSpc>
            <a:spcBef>
              <a:spcPct val="0"/>
            </a:spcBef>
            <a:spcAft>
              <a:spcPct val="35000"/>
            </a:spcAft>
            <a:buNone/>
          </a:pPr>
          <a:r>
            <a:rPr lang="en-US" sz="2400" kern="1200" dirty="0"/>
            <a:t>1.3.2 Why Things are Seen </a:t>
          </a:r>
        </a:p>
      </dsp:txBody>
      <dsp:txXfrm>
        <a:off x="343695" y="1949947"/>
        <a:ext cx="5234580" cy="1118792"/>
      </dsp:txXfrm>
    </dsp:sp>
    <dsp:sp modelId="{C355752B-8009-4DE9-B397-F9FF30B49448}">
      <dsp:nvSpPr>
        <dsp:cNvPr id="0" name=""/>
        <dsp:cNvSpPr/>
      </dsp:nvSpPr>
      <dsp:spPr>
        <a:xfrm>
          <a:off x="0" y="4471942"/>
          <a:ext cx="5638800" cy="1058400"/>
        </a:xfrm>
        <a:prstGeom prst="rect">
          <a:avLst/>
        </a:prstGeom>
        <a:solidFill>
          <a:schemeClr val="lt1">
            <a:alpha val="90000"/>
            <a:hueOff val="0"/>
            <a:satOff val="0"/>
            <a:lumOff val="0"/>
            <a:alphaOff val="0"/>
          </a:schemeClr>
        </a:solidFill>
        <a:ln w="9525" cap="flat" cmpd="sng" algn="ctr">
          <a:solidFill>
            <a:schemeClr val="accent5">
              <a:shade val="50000"/>
              <a:hueOff val="168648"/>
              <a:satOff val="-3730"/>
              <a:lumOff val="27991"/>
              <a:alphaOff val="0"/>
            </a:schemeClr>
          </a:solidFill>
          <a:prstDash val="solid"/>
        </a:ln>
        <a:effectLst/>
      </dsp:spPr>
      <dsp:style>
        <a:lnRef idx="1">
          <a:scrgbClr r="0" g="0" b="0"/>
        </a:lnRef>
        <a:fillRef idx="1">
          <a:scrgbClr r="0" g="0" b="0"/>
        </a:fillRef>
        <a:effectRef idx="0">
          <a:scrgbClr r="0" g="0" b="0"/>
        </a:effectRef>
        <a:fontRef idx="minor"/>
      </dsp:style>
    </dsp:sp>
    <dsp:sp modelId="{ED040533-ACC3-4CE8-8D40-E89C0560328D}">
      <dsp:nvSpPr>
        <dsp:cNvPr id="0" name=""/>
        <dsp:cNvSpPr/>
      </dsp:nvSpPr>
      <dsp:spPr>
        <a:xfrm>
          <a:off x="281940" y="3852022"/>
          <a:ext cx="5321600" cy="1239840"/>
        </a:xfrm>
        <a:prstGeom prst="roundRect">
          <a:avLst/>
        </a:prstGeom>
        <a:gradFill rotWithShape="0">
          <a:gsLst>
            <a:gs pos="0">
              <a:schemeClr val="accent5">
                <a:shade val="50000"/>
                <a:hueOff val="168648"/>
                <a:satOff val="-3730"/>
                <a:lumOff val="27991"/>
                <a:alphaOff val="0"/>
                <a:shade val="51000"/>
                <a:satMod val="130000"/>
              </a:schemeClr>
            </a:gs>
            <a:gs pos="80000">
              <a:schemeClr val="accent5">
                <a:shade val="50000"/>
                <a:hueOff val="168648"/>
                <a:satOff val="-3730"/>
                <a:lumOff val="27991"/>
                <a:alphaOff val="0"/>
                <a:shade val="93000"/>
                <a:satMod val="130000"/>
              </a:schemeClr>
            </a:gs>
            <a:gs pos="100000">
              <a:schemeClr val="accent5">
                <a:shade val="50000"/>
                <a:hueOff val="168648"/>
                <a:satOff val="-3730"/>
                <a:lumOff val="2799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193" tIns="0" rIns="149193" bIns="0" numCol="1" spcCol="1270" anchor="ctr" anchorCtr="0">
          <a:noAutofit/>
        </a:bodyPr>
        <a:lstStyle/>
        <a:p>
          <a:pPr marL="0" lvl="0" indent="0" algn="l" defTabSz="1066800">
            <a:lnSpc>
              <a:spcPct val="90000"/>
            </a:lnSpc>
            <a:spcBef>
              <a:spcPct val="0"/>
            </a:spcBef>
            <a:spcAft>
              <a:spcPct val="35000"/>
            </a:spcAft>
            <a:buNone/>
          </a:pPr>
          <a:r>
            <a:rPr lang="en-US" sz="2400" kern="1200" dirty="0"/>
            <a:t>1.3.3 GSA Characteristics </a:t>
          </a:r>
        </a:p>
      </dsp:txBody>
      <dsp:txXfrm>
        <a:off x="342464" y="3912546"/>
        <a:ext cx="5200552" cy="1118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DC396-3618-46C4-BFF0-75B8D72DEB1A}">
      <dsp:nvSpPr>
        <dsp:cNvPr id="0" name=""/>
        <dsp:cNvSpPr/>
      </dsp:nvSpPr>
      <dsp:spPr>
        <a:xfrm>
          <a:off x="0" y="116449"/>
          <a:ext cx="5093592" cy="5339226"/>
        </a:xfrm>
        <a:prstGeom prst="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latin typeface="Century Gothic" panose="020B0502020202020204" pitchFamily="34" charset="0"/>
              <a:ea typeface="Times New Roman" panose="02020603050405020304" pitchFamily="18" charset="0"/>
              <a:cs typeface="Arial" panose="020B0604020202020204" pitchFamily="34" charset="0"/>
            </a:rPr>
            <a:t>At the end of this module, the participants will be able to recall the characteristics of sign and understand how recognizing ground sign may be used as a tool to identify IEDs. </a:t>
          </a:r>
          <a:r>
            <a:rPr lang="en-GB" sz="2800" kern="1200" dirty="0">
              <a:latin typeface="Century Gothic" panose="020B0502020202020204" pitchFamily="34" charset="0"/>
            </a:rPr>
            <a:t> </a:t>
          </a:r>
          <a:endParaRPr lang="en-US" sz="2800" kern="1200" dirty="0">
            <a:latin typeface="Century Gothic" panose="020B0502020202020204" pitchFamily="34" charset="0"/>
          </a:endParaRPr>
        </a:p>
      </dsp:txBody>
      <dsp:txXfrm>
        <a:off x="0" y="116449"/>
        <a:ext cx="5093592" cy="53392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81DD6E0-B726-4D7D-8B4D-3EC7B95FE07F}" type="datetimeFigureOut">
              <a:rPr lang="en-GB" smtClean="0"/>
              <a:t>24/07/2025</a:t>
            </a:fld>
            <a:endParaRPr lang="en-GB"/>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4BF1F67-8C64-4188-A27E-11A7F70216EF}" type="slidenum">
              <a:rPr lang="en-GB" smtClean="0"/>
              <a:t>‹#›</a:t>
            </a:fld>
            <a:endParaRPr lang="en-GB"/>
          </a:p>
        </p:txBody>
      </p:sp>
    </p:spTree>
    <p:extLst>
      <p:ext uri="{BB962C8B-B14F-4D97-AF65-F5344CB8AC3E}">
        <p14:creationId xmlns:p14="http://schemas.microsoft.com/office/powerpoint/2010/main" val="911990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D0295F6-29C7-4BC8-B486-C4C6F1F85857}" type="datetimeFigureOut">
              <a:rPr lang="en-GB" smtClean="0"/>
              <a:t>24/07/2025</a:t>
            </a:fld>
            <a:endParaRPr lang="en-GB"/>
          </a:p>
        </p:txBody>
      </p:sp>
      <p:sp>
        <p:nvSpPr>
          <p:cNvPr id="4" name="Slide Image Placeholder 3"/>
          <p:cNvSpPr>
            <a:spLocks noGrp="1" noRot="1" noChangeAspect="1"/>
          </p:cNvSpPr>
          <p:nvPr>
            <p:ph type="sldImg" idx="2"/>
          </p:nvPr>
        </p:nvSpPr>
        <p:spPr>
          <a:xfrm>
            <a:off x="987425" y="696913"/>
            <a:ext cx="5035550" cy="348615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6DCF59-3C3C-4B8A-82C0-288D5642E688}" type="slidenum">
              <a:rPr lang="en-GB" smtClean="0"/>
              <a:t>‹#›</a:t>
            </a:fld>
            <a:endParaRPr lang="en-GB"/>
          </a:p>
        </p:txBody>
      </p:sp>
    </p:spTree>
    <p:extLst>
      <p:ext uri="{BB962C8B-B14F-4D97-AF65-F5344CB8AC3E}">
        <p14:creationId xmlns:p14="http://schemas.microsoft.com/office/powerpoint/2010/main" val="2320619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guidance inserted in the note section of each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CF59-3C3C-4B8A-82C0-288D5642E68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4493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knowing why things are seen, we can use practical methods to help us find things in the environment. </a:t>
            </a:r>
          </a:p>
          <a:p>
            <a:endParaRPr lang="en-US" dirty="0"/>
          </a:p>
          <a:p>
            <a:r>
              <a:rPr lang="en-US"/>
              <a:t>There are the two methods used to identify adversarylocations.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Scanning – general &amp; systematic examination of an area in order to detect anything out of the norm</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Searching – a thorough examination of specific features in the area</a:t>
            </a:r>
          </a:p>
          <a:p>
            <a:endParaRPr lang="en-US" dirty="0"/>
          </a:p>
          <a:p>
            <a:r>
              <a:rPr lang="en-US" dirty="0"/>
              <a:t>Both require concentration  &amp; a knowledge of both Why Things Are Seen and the principles of camouflage &amp; concealment. </a:t>
            </a:r>
          </a:p>
          <a:p>
            <a:endParaRPr lang="en-US" dirty="0"/>
          </a:p>
          <a:p>
            <a:r>
              <a:rPr lang="en-US" dirty="0"/>
              <a:t>Note</a:t>
            </a:r>
            <a:r>
              <a:rPr lang="nl-NL" dirty="0"/>
              <a:t>: </a:t>
            </a:r>
            <a:r>
              <a:rPr lang="nl-NL" dirty="0" err="1"/>
              <a:t>with</a:t>
            </a:r>
            <a:r>
              <a:rPr lang="nl-NL" dirty="0"/>
              <a:t> </a:t>
            </a:r>
            <a:r>
              <a:rPr lang="nl-NL" dirty="0" err="1"/>
              <a:t>methods</a:t>
            </a:r>
            <a:r>
              <a:rPr lang="nl-NL" dirty="0"/>
              <a:t> of </a:t>
            </a:r>
            <a:r>
              <a:rPr lang="nl-NL" dirty="0" err="1"/>
              <a:t>observation</a:t>
            </a:r>
            <a:r>
              <a:rPr lang="nl-NL" dirty="0"/>
              <a:t> </a:t>
            </a:r>
            <a:r>
              <a:rPr lang="nl-NL" dirty="0" err="1"/>
              <a:t>it</a:t>
            </a:r>
            <a:r>
              <a:rPr lang="nl-NL" dirty="0"/>
              <a:t> is </a:t>
            </a:r>
            <a:r>
              <a:rPr lang="nl-NL" dirty="0" err="1"/>
              <a:t>not</a:t>
            </a:r>
            <a:r>
              <a:rPr lang="nl-NL" dirty="0"/>
              <a:t> </a:t>
            </a:r>
            <a:r>
              <a:rPr lang="nl-NL" dirty="0" err="1"/>
              <a:t>specifically</a:t>
            </a:r>
            <a:r>
              <a:rPr lang="nl-NL" dirty="0"/>
              <a:t> </a:t>
            </a:r>
            <a:r>
              <a:rPr lang="nl-NL" dirty="0" err="1"/>
              <a:t>used</a:t>
            </a:r>
            <a:r>
              <a:rPr lang="nl-NL" dirty="0"/>
              <a:t> </a:t>
            </a:r>
            <a:r>
              <a:rPr lang="nl-NL" dirty="0" err="1"/>
              <a:t>to</a:t>
            </a:r>
            <a:r>
              <a:rPr lang="nl-NL" dirty="0"/>
              <a:t> </a:t>
            </a:r>
            <a:r>
              <a:rPr lang="nl-NL" dirty="0" err="1"/>
              <a:t>identify</a:t>
            </a:r>
            <a:r>
              <a:rPr lang="nl-NL" dirty="0"/>
              <a:t> </a:t>
            </a:r>
            <a:r>
              <a:rPr lang="nl-NL" dirty="0" err="1"/>
              <a:t>enemy</a:t>
            </a:r>
            <a:r>
              <a:rPr lang="nl-NL" dirty="0"/>
              <a:t> </a:t>
            </a:r>
            <a:r>
              <a:rPr lang="nl-NL" dirty="0" err="1"/>
              <a:t>locations</a:t>
            </a:r>
            <a:r>
              <a:rPr lang="nl-NL" dirty="0"/>
              <a:t> but </a:t>
            </a:r>
            <a:r>
              <a:rPr lang="nl-NL" dirty="0" err="1"/>
              <a:t>rather</a:t>
            </a:r>
            <a:r>
              <a:rPr lang="nl-NL" dirty="0"/>
              <a:t> </a:t>
            </a:r>
            <a:r>
              <a:rPr lang="nl-NL" dirty="0" err="1"/>
              <a:t>to</a:t>
            </a:r>
            <a:r>
              <a:rPr lang="nl-NL" dirty="0"/>
              <a:t> </a:t>
            </a:r>
            <a:r>
              <a:rPr lang="nl-NL" dirty="0" err="1"/>
              <a:t>be</a:t>
            </a:r>
            <a:r>
              <a:rPr lang="nl-NL" dirty="0"/>
              <a:t> </a:t>
            </a:r>
            <a:r>
              <a:rPr lang="nl-NL" dirty="0" err="1"/>
              <a:t>used</a:t>
            </a:r>
            <a:r>
              <a:rPr lang="nl-NL" dirty="0"/>
              <a:t> in area’s in </a:t>
            </a:r>
            <a:r>
              <a:rPr lang="nl-NL" dirty="0" err="1"/>
              <a:t>the</a:t>
            </a:r>
            <a:r>
              <a:rPr lang="nl-NL" dirty="0"/>
              <a:t> </a:t>
            </a:r>
            <a:r>
              <a:rPr lang="nl-NL" dirty="0" err="1"/>
              <a:t>direction</a:t>
            </a:r>
            <a:r>
              <a:rPr lang="nl-NL" dirty="0"/>
              <a:t> of VA’S OR VP’S </a:t>
            </a:r>
            <a:r>
              <a:rPr lang="nl-NL" dirty="0" err="1"/>
              <a:t>and</a:t>
            </a:r>
            <a:r>
              <a:rPr lang="nl-NL" dirty="0"/>
              <a:t> IED’S. </a:t>
            </a:r>
            <a:r>
              <a:rPr lang="nl-NL" dirty="0" err="1"/>
              <a:t>discussion</a:t>
            </a:r>
            <a:r>
              <a:rPr lang="nl-NL" dirty="0"/>
              <a:t>?</a:t>
            </a:r>
          </a:p>
          <a:p>
            <a:r>
              <a:rPr lang="nl-NL" dirty="0" err="1"/>
              <a:t>Also</a:t>
            </a:r>
            <a:r>
              <a:rPr lang="nl-NL" dirty="0"/>
              <a:t> pictures </a:t>
            </a:r>
            <a:r>
              <a:rPr lang="nl-NL" dirty="0" err="1"/>
              <a:t>by</a:t>
            </a:r>
            <a:r>
              <a:rPr lang="nl-NL" dirty="0"/>
              <a:t> </a:t>
            </a:r>
            <a:r>
              <a:rPr lang="nl-NL" dirty="0" err="1"/>
              <a:t>what</a:t>
            </a:r>
            <a:r>
              <a:rPr lang="nl-NL" dirty="0"/>
              <a:t> is </a:t>
            </a:r>
            <a:r>
              <a:rPr lang="nl-NL" dirty="0" err="1"/>
              <a:t>meant</a:t>
            </a:r>
            <a:r>
              <a:rPr lang="nl-NL" dirty="0"/>
              <a:t> </a:t>
            </a:r>
            <a:r>
              <a:rPr lang="nl-NL" dirty="0" err="1"/>
              <a:t>with</a:t>
            </a:r>
            <a:r>
              <a:rPr lang="nl-NL" dirty="0"/>
              <a:t> scanning en searching. Do </a:t>
            </a:r>
            <a:r>
              <a:rPr lang="nl-NL" dirty="0" err="1"/>
              <a:t>instructors</a:t>
            </a:r>
            <a:r>
              <a:rPr lang="nl-NL" dirty="0"/>
              <a:t> </a:t>
            </a:r>
            <a:r>
              <a:rPr lang="nl-NL" dirty="0" err="1"/>
              <a:t>provide</a:t>
            </a:r>
            <a:r>
              <a:rPr lang="nl-NL" dirty="0"/>
              <a:t> </a:t>
            </a:r>
            <a:r>
              <a:rPr lang="nl-NL" dirty="0" err="1"/>
              <a:t>an</a:t>
            </a:r>
            <a:r>
              <a:rPr lang="nl-NL" dirty="0"/>
              <a:t> </a:t>
            </a:r>
            <a:r>
              <a:rPr lang="nl-NL" dirty="0" err="1"/>
              <a:t>example</a:t>
            </a:r>
            <a:r>
              <a:rPr lang="nl-NL" dirty="0"/>
              <a:t>?</a:t>
            </a:r>
          </a:p>
          <a:p>
            <a:r>
              <a:rPr lang="nl-NL" dirty="0"/>
              <a:t>Equipment? : </a:t>
            </a:r>
            <a:r>
              <a:rPr lang="nl-NL" dirty="0" err="1"/>
              <a:t>binoculars</a:t>
            </a:r>
            <a:r>
              <a:rPr lang="nl-NL" dirty="0"/>
              <a:t> </a:t>
            </a:r>
            <a:endParaRPr lang="en-US" dirty="0"/>
          </a:p>
          <a:p>
            <a:endParaRPr lang="en-GB" dirty="0"/>
          </a:p>
        </p:txBody>
      </p:sp>
    </p:spTree>
    <p:extLst>
      <p:ext uri="{BB962C8B-B14F-4D97-AF65-F5344CB8AC3E}">
        <p14:creationId xmlns:p14="http://schemas.microsoft.com/office/powerpoint/2010/main" val="2876019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B5D2B-13C7-702B-302F-FB2CAD0AA9A4}"/>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9627381C-EB4B-23CE-20C6-49C51E4397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a:extLst>
              <a:ext uri="{FF2B5EF4-FFF2-40B4-BE49-F238E27FC236}">
                <a16:creationId xmlns:a16="http://schemas.microsoft.com/office/drawing/2014/main" id="{04B7A03C-D772-A0DC-005A-419744C62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0FBE6AB7-0A21-3737-CB5C-158D3E30DF7A}"/>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7/24/2025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a:extLst>
              <a:ext uri="{FF2B5EF4-FFF2-40B4-BE49-F238E27FC236}">
                <a16:creationId xmlns:a16="http://schemas.microsoft.com/office/drawing/2014/main" id="{9892F546-62AE-04CE-47CF-7E224ED9475B}"/>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44531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415790"/>
            <a:ext cx="6324600" cy="4183380"/>
          </a:xfrm>
        </p:spPr>
        <p:txBody>
          <a:bodyPr/>
          <a:lstStyle/>
          <a:p>
            <a:pPr>
              <a:lnSpc>
                <a:spcPct val="100000"/>
              </a:lnSpc>
            </a:pPr>
            <a:endParaRPr lang="en-US" dirty="0"/>
          </a:p>
          <a:p>
            <a:pPr>
              <a:lnSpc>
                <a:spcPct val="100000"/>
              </a:lnSpc>
            </a:pPr>
            <a:r>
              <a:rPr lang="en-US" dirty="0"/>
              <a:t>GSA generally has six characteristics. These are:</a:t>
            </a:r>
          </a:p>
          <a:p>
            <a:pPr>
              <a:lnSpc>
                <a:spcPct val="100000"/>
              </a:lnSpc>
            </a:pPr>
            <a:r>
              <a:rPr lang="en-US" dirty="0"/>
              <a:t>Disturbance </a:t>
            </a:r>
          </a:p>
          <a:p>
            <a:pPr>
              <a:lnSpc>
                <a:spcPct val="100000"/>
              </a:lnSpc>
            </a:pPr>
            <a:r>
              <a:rPr lang="en-US" dirty="0"/>
              <a:t>Regularity</a:t>
            </a:r>
          </a:p>
          <a:p>
            <a:pPr>
              <a:lnSpc>
                <a:spcPct val="100000"/>
              </a:lnSpc>
            </a:pPr>
            <a:r>
              <a:rPr lang="en-US" dirty="0"/>
              <a:t>Discardable</a:t>
            </a:r>
          </a:p>
          <a:p>
            <a:pPr>
              <a:lnSpc>
                <a:spcPct val="100000"/>
              </a:lnSpc>
            </a:pPr>
            <a:r>
              <a:rPr lang="en-US" dirty="0"/>
              <a:t>Flattening</a:t>
            </a:r>
          </a:p>
          <a:p>
            <a:pPr>
              <a:lnSpc>
                <a:spcPct val="100000"/>
              </a:lnSpc>
            </a:pPr>
            <a:r>
              <a:rPr lang="en-US" dirty="0"/>
              <a:t>Transference</a:t>
            </a:r>
          </a:p>
          <a:p>
            <a:pPr>
              <a:lnSpc>
                <a:spcPct val="100000"/>
              </a:lnSpc>
            </a:pPr>
            <a:r>
              <a:rPr lang="en-US" dirty="0" err="1"/>
              <a:t>Colour</a:t>
            </a:r>
            <a:r>
              <a:rPr lang="en-US" dirty="0"/>
              <a:t> changes / </a:t>
            </a:r>
            <a:r>
              <a:rPr lang="en-US" dirty="0" err="1"/>
              <a:t>Discolouration</a:t>
            </a:r>
            <a:endParaRPr lang="en-US" dirty="0"/>
          </a:p>
          <a:p>
            <a:pPr>
              <a:lnSpc>
                <a:spcPct val="100000"/>
              </a:lnSpc>
            </a:pPr>
            <a:endParaRPr lang="en-US" dirty="0"/>
          </a:p>
          <a:p>
            <a:pPr>
              <a:lnSpc>
                <a:spcPct val="100000"/>
              </a:lnSpc>
            </a:pPr>
            <a:r>
              <a:rPr lang="en-US" dirty="0"/>
              <a:t>We will now look at each characteristic in some more detail.</a:t>
            </a:r>
          </a:p>
          <a:p>
            <a:pPr>
              <a:lnSpc>
                <a:spcPct val="10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5697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415790"/>
            <a:ext cx="6324600" cy="4183380"/>
          </a:xfrm>
        </p:spPr>
        <p:txBody>
          <a:bodyPr/>
          <a:lstStyle/>
          <a:p>
            <a:pPr>
              <a:lnSpc>
                <a:spcPct val="100000"/>
              </a:lnSpc>
            </a:pPr>
            <a:r>
              <a:rPr lang="en-US" dirty="0"/>
              <a:t>Disturbance is any evidence of change or rearrangement from the natural state caused by passage of target.</a:t>
            </a:r>
            <a:r>
              <a:rPr lang="en-ZA" sz="1200" dirty="0"/>
              <a:t> When an IED has been emplaced by digging, it causes a disturbance to the natural pattern of the earth. </a:t>
            </a:r>
            <a:endParaRPr lang="en-US" dirty="0"/>
          </a:p>
          <a:p>
            <a:pPr>
              <a:lnSpc>
                <a:spcPct val="100000"/>
              </a:lnSpc>
            </a:pPr>
            <a:endParaRPr lang="en-US" dirty="0"/>
          </a:p>
          <a:p>
            <a:pPr>
              <a:lnSpc>
                <a:spcPct val="100000"/>
              </a:lnSpc>
            </a:pPr>
            <a:r>
              <a:rPr lang="en-US" dirty="0"/>
              <a:t>Image – Disturbed soil at the base of electricity pole. Courtesy UK MOD.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863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415790"/>
            <a:ext cx="6324600" cy="4183380"/>
          </a:xfrm>
        </p:spPr>
        <p:txBody>
          <a:bodyPr/>
          <a:lstStyle/>
          <a:p>
            <a:pPr>
              <a:lnSpc>
                <a:spcPct val="100000"/>
              </a:lnSpc>
            </a:pPr>
            <a:r>
              <a:rPr lang="en-US" dirty="0"/>
              <a:t>Regularity is an effect caused by straight lines, arches and other geometric shapes. It’s hard to find straight lines occurring naturally.  </a:t>
            </a:r>
          </a:p>
          <a:p>
            <a:pPr>
              <a:lnSpc>
                <a:spcPct val="100000"/>
              </a:lnSpc>
            </a:pPr>
            <a:endParaRPr lang="en-US" dirty="0"/>
          </a:p>
          <a:p>
            <a:pPr>
              <a:lnSpc>
                <a:spcPct val="100000"/>
              </a:lnSpc>
            </a:pPr>
            <a:r>
              <a:rPr lang="en-US" dirty="0"/>
              <a:t>When the IED </a:t>
            </a:r>
            <a:r>
              <a:rPr lang="en-US" dirty="0" err="1"/>
              <a:t>emplacer</a:t>
            </a:r>
            <a:r>
              <a:rPr lang="en-US" dirty="0"/>
              <a:t> emplaces and tries to conceal an IED some things will look out of place compare to the surrounding area. </a:t>
            </a:r>
          </a:p>
          <a:p>
            <a:pPr>
              <a:lnSpc>
                <a:spcPct val="100000"/>
              </a:lnSpc>
            </a:pPr>
            <a:endParaRPr lang="en-US" dirty="0"/>
          </a:p>
          <a:p>
            <a:pPr>
              <a:lnSpc>
                <a:spcPct val="100000"/>
              </a:lnSpc>
            </a:pPr>
            <a:r>
              <a:rPr lang="en-US" dirty="0"/>
              <a:t>These lines may not necessary appear to be only straight but could also be circular rectangular or square shaped which may reveal the outline of the IED.</a:t>
            </a:r>
          </a:p>
          <a:p>
            <a:pPr>
              <a:lnSpc>
                <a:spcPct val="100000"/>
              </a:lnSpc>
            </a:pPr>
            <a:endParaRPr lang="en-US" dirty="0"/>
          </a:p>
          <a:p>
            <a:pPr>
              <a:lnSpc>
                <a:spcPct val="100000"/>
              </a:lnSpc>
            </a:pPr>
            <a:r>
              <a:rPr lang="en-US" dirty="0"/>
              <a:t>Image Left – Regular patterns of a shoe print. Courtesy UK MOD</a:t>
            </a:r>
          </a:p>
          <a:p>
            <a:pPr>
              <a:lnSpc>
                <a:spcPct val="100000"/>
              </a:lnSpc>
            </a:pPr>
            <a:r>
              <a:rPr lang="en-US" dirty="0"/>
              <a:t>Images Right – straight line caused by digging in of command wire. Courtesy UK MOD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8740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415790"/>
            <a:ext cx="6324600" cy="4183380"/>
          </a:xfrm>
        </p:spPr>
        <p:txBody>
          <a:bodyPr/>
          <a:lstStyle/>
          <a:p>
            <a:pPr>
              <a:lnSpc>
                <a:spcPct val="100000"/>
              </a:lnSpc>
            </a:pPr>
            <a:r>
              <a:rPr lang="en-US" dirty="0"/>
              <a:t>These items maybe intentionally or unintentionally left behind at the emplacement site of an IED. Common items left behind are wire ends, or bits of tape when connecting the power source of the IED. </a:t>
            </a:r>
          </a:p>
          <a:p>
            <a:pPr>
              <a:lnSpc>
                <a:spcPct val="100000"/>
              </a:lnSpc>
            </a:pPr>
            <a:endParaRPr lang="en-US" dirty="0"/>
          </a:p>
          <a:p>
            <a:pPr>
              <a:lnSpc>
                <a:spcPct val="100000"/>
              </a:lnSpc>
            </a:pPr>
            <a:r>
              <a:rPr lang="en-US" dirty="0"/>
              <a:t>Images Courtesy UK MOD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447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415790"/>
            <a:ext cx="6324600" cy="41833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t>Flattening is the general levelling or depression, identified by comparison with immediate surrounding.</a:t>
            </a:r>
          </a:p>
          <a:p>
            <a:pPr>
              <a:lnSpc>
                <a:spcPct val="100000"/>
              </a:lnSpc>
            </a:pPr>
            <a:endParaRPr lang="en-US" dirty="0"/>
          </a:p>
          <a:p>
            <a:pPr>
              <a:lnSpc>
                <a:spcPct val="100000"/>
              </a:lnSpc>
            </a:pPr>
            <a:r>
              <a:rPr lang="en-US" dirty="0"/>
              <a:t>Images Courtesy UK MOD</a:t>
            </a:r>
          </a:p>
          <a:p>
            <a:pPr>
              <a:lnSpc>
                <a:spcPct val="100000"/>
              </a:lnSpc>
            </a:pPr>
            <a:endParaRPr lang="en-US" dirty="0"/>
          </a:p>
          <a:p>
            <a:pPr>
              <a:lnSpc>
                <a:spcPct val="100000"/>
              </a:lnSpc>
            </a:pPr>
            <a:r>
              <a:rPr lang="en-US" dirty="0">
                <a:solidFill>
                  <a:srgbClr val="FF0000"/>
                </a:solidFill>
                <a:highlight>
                  <a:srgbClr val="FFFF00"/>
                </a:highlight>
              </a:rPr>
              <a:t>Example. They used a shovel to flatten the surface upon the IED.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80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415790"/>
            <a:ext cx="6324600" cy="4183380"/>
          </a:xfrm>
        </p:spPr>
        <p:txBody>
          <a:bodyPr/>
          <a:lstStyle/>
          <a:p>
            <a:pPr>
              <a:lnSpc>
                <a:spcPct val="100000"/>
              </a:lnSpc>
            </a:pPr>
            <a:r>
              <a:rPr lang="en-US" dirty="0"/>
              <a:t>Transfer is the transit of material from one environment to another.</a:t>
            </a:r>
          </a:p>
          <a:p>
            <a:pPr>
              <a:lnSpc>
                <a:spcPct val="100000"/>
              </a:lnSpc>
            </a:pPr>
            <a:endParaRPr lang="en-US" dirty="0"/>
          </a:p>
          <a:p>
            <a:pPr>
              <a:lnSpc>
                <a:spcPct val="100000"/>
              </a:lnSpc>
            </a:pPr>
            <a:r>
              <a:rPr lang="en-US" dirty="0"/>
              <a:t>Image source unknown</a:t>
            </a:r>
          </a:p>
          <a:p>
            <a:pPr>
              <a:lnSpc>
                <a:spcPct val="100000"/>
              </a:lnSpc>
            </a:pPr>
            <a:endParaRPr lang="en-US" dirty="0"/>
          </a:p>
          <a:p>
            <a:pPr>
              <a:lnSpc>
                <a:spcPct val="100000"/>
              </a:lnSpc>
            </a:pPr>
            <a:r>
              <a:rPr lang="en-US" dirty="0"/>
              <a:t>Example: different types of ground used to camouflage and concealment.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0308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415790"/>
            <a:ext cx="6324600" cy="4183380"/>
          </a:xfrm>
        </p:spPr>
        <p:txBody>
          <a:bodyPr/>
          <a:lstStyle/>
          <a:p>
            <a:pPr algn="just"/>
            <a:r>
              <a:rPr lang="en-US" sz="1200" dirty="0"/>
              <a:t>Difference in </a:t>
            </a:r>
            <a:r>
              <a:rPr lang="en-US" sz="1200" dirty="0" err="1"/>
              <a:t>colour</a:t>
            </a:r>
            <a:r>
              <a:rPr lang="en-US" sz="1200" dirty="0"/>
              <a:t> or texture from an area that surrounds it. </a:t>
            </a:r>
            <a:endParaRPr lang="en-ZA" sz="1200" dirty="0"/>
          </a:p>
          <a:p>
            <a:pPr algn="just"/>
            <a:endParaRPr lang="en-ZA" sz="1200" dirty="0"/>
          </a:p>
          <a:p>
            <a:pPr>
              <a:lnSpc>
                <a:spcPct val="100000"/>
              </a:lnSpc>
            </a:pPr>
            <a:r>
              <a:rPr lang="en-US" dirty="0"/>
              <a:t>Images Courtesy UK MOD</a:t>
            </a:r>
          </a:p>
          <a:p>
            <a:pPr>
              <a:lnSpc>
                <a:spcPct val="100000"/>
              </a:lnSpc>
            </a:pPr>
            <a:endParaRPr lang="en-US" dirty="0"/>
          </a:p>
          <a:p>
            <a:pPr>
              <a:lnSpc>
                <a:spcPct val="10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4525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5B8D0-2031-9CED-F08F-975853B60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6F201-51D5-0FA1-E2B2-CF590C911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D970D-F673-C801-50FA-D1502477FA74}"/>
              </a:ext>
            </a:extLst>
          </p:cNvPr>
          <p:cNvSpPr>
            <a:spLocks noGrp="1"/>
          </p:cNvSpPr>
          <p:nvPr>
            <p:ph type="body" idx="1"/>
          </p:nvPr>
        </p:nvSpPr>
        <p:spPr>
          <a:xfrm>
            <a:off x="304801" y="4415790"/>
            <a:ext cx="6324600" cy="4183380"/>
          </a:xfrm>
        </p:spPr>
        <p:txBody>
          <a:bodyPr/>
          <a:lstStyle/>
          <a:p>
            <a:pPr>
              <a:lnSpc>
                <a:spcPct val="100000"/>
              </a:lnSpc>
            </a:pPr>
            <a:r>
              <a:rPr lang="en-US" dirty="0"/>
              <a:t>There are some general consideration for GSA. Firstly, GSA is a skill. It can be practiced and improved but it needs to be practiced in order to be maintained. If you are in an environment in which you only deploy onto the ground once a week or there have been a long gap since last patrol, GSA needs to be refreshed. Luckily it is a skill that can be trained using very little resources. Secondly, developing GSA in one environment wont make that skill applicable in another. You need to practice in the environment in which you are operating in. this is because everything including the soil and vegetation will vary and show GSA in a different way. Further more, the types and ways IEDs are employed will vary and so the way the sign will indicate will vary too. This is why we say there is a bit of time required to tune into a new environment. This is to say it will take a few days or weeks to start to fully understand the environment and be able to identify ground sign. Understanding of the characteristics is therefore important to be used when on different types of searches.</a:t>
            </a:r>
          </a:p>
        </p:txBody>
      </p:sp>
      <p:sp>
        <p:nvSpPr>
          <p:cNvPr id="4" name="Slide Number Placeholder 3">
            <a:extLst>
              <a:ext uri="{FF2B5EF4-FFF2-40B4-BE49-F238E27FC236}">
                <a16:creationId xmlns:a16="http://schemas.microsoft.com/office/drawing/2014/main" id="{6ABE45DC-A5F4-504E-8749-8F9F0CFD264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1041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ja-JP" sz="12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7/24/2025</a:t>
            </a:fld>
            <a:endParaRPr kumimoji="0" lang="en-US" altLang="ja-JP"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r>
              <a:rPr lang="en-US" altLang="ja-JP" baseline="0" dirty="0">
                <a:latin typeface="Arial" pitchFamily="34" charset="0"/>
                <a:cs typeface="Arial" pitchFamily="34" charset="0"/>
              </a:rPr>
              <a:t>Note: confused about the paragraph number. Should it be 1.3.3 instead of 2.3.1?</a:t>
            </a:r>
          </a:p>
        </p:txBody>
      </p:sp>
    </p:spTree>
    <p:extLst>
      <p:ext uri="{BB962C8B-B14F-4D97-AF65-F5344CB8AC3E}">
        <p14:creationId xmlns:p14="http://schemas.microsoft.com/office/powerpoint/2010/main" val="1865831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US" noProof="0" dirty="0"/>
              <a:t>1. Traces of man: </a:t>
            </a:r>
          </a:p>
          <a:p>
            <a:pPr marL="0" indent="0">
              <a:buNone/>
            </a:pPr>
            <a:r>
              <a:rPr lang="en-US" noProof="0" dirty="0"/>
              <a:t>Footprints and use of vehicles. Animals can also affect the sign so be aware of the difference.</a:t>
            </a:r>
          </a:p>
          <a:p>
            <a:pPr marL="0" indent="0">
              <a:buNone/>
            </a:pPr>
            <a:r>
              <a:rPr lang="en-US" noProof="0" dirty="0"/>
              <a:t>2. Terrain: </a:t>
            </a:r>
          </a:p>
          <a:p>
            <a:pPr marL="0" indent="0">
              <a:buNone/>
            </a:pPr>
            <a:r>
              <a:rPr lang="en-US" noProof="0" dirty="0"/>
              <a:t>Having information of the environment that you operate such as </a:t>
            </a:r>
            <a:r>
              <a:rPr lang="en-US" noProof="0" dirty="0" err="1"/>
              <a:t>grasland</a:t>
            </a:r>
            <a:r>
              <a:rPr lang="en-US" noProof="0" dirty="0"/>
              <a:t>, sand, rocks, snow and wet places.</a:t>
            </a:r>
          </a:p>
          <a:p>
            <a:pPr marL="0" indent="0">
              <a:buNone/>
            </a:pPr>
            <a:r>
              <a:rPr lang="en-US" noProof="0" dirty="0"/>
              <a:t>3. Climatic conditions:</a:t>
            </a:r>
          </a:p>
          <a:p>
            <a:pPr marL="0" indent="0">
              <a:buNone/>
            </a:pPr>
            <a:r>
              <a:rPr lang="en-US" noProof="0" dirty="0"/>
              <a:t>The sun, wind and rain influences the AO.  ( Instructors need to provide examples ). </a:t>
            </a:r>
          </a:p>
          <a:p>
            <a:pPr marL="0" indent="0">
              <a:buNone/>
            </a:pPr>
            <a:r>
              <a:rPr lang="en-US" noProof="0" dirty="0"/>
              <a:t>4. Time: </a:t>
            </a:r>
          </a:p>
          <a:p>
            <a:pPr marL="0" indent="0">
              <a:buNone/>
            </a:pPr>
            <a:r>
              <a:rPr lang="en-US" noProof="0" dirty="0"/>
              <a:t>Time is split into hard sign and soft sign. Hard sign is prints of </a:t>
            </a:r>
            <a:r>
              <a:rPr lang="en-US" noProof="0" dirty="0" err="1"/>
              <a:t>mos</a:t>
            </a:r>
            <a:r>
              <a:rPr lang="en-US" noProof="0" dirty="0"/>
              <a:t>, or stones. The reasons is that the sign takes longer for nature to go back to its normal state.</a:t>
            </a:r>
          </a:p>
          <a:p>
            <a:pPr marL="0" indent="0">
              <a:buNone/>
            </a:pPr>
            <a:r>
              <a:rPr lang="en-US" noProof="0" dirty="0"/>
              <a:t>For the soft sign its quicker to go back to its own state. For example prints in mud, sand and snow </a:t>
            </a:r>
            <a:r>
              <a:rPr lang="en-US" noProof="0" dirty="0" err="1"/>
              <a:t>wil</a:t>
            </a:r>
            <a:r>
              <a:rPr lang="en-US" noProof="0" dirty="0"/>
              <a:t> go back to its normal state as it was before.</a:t>
            </a:r>
          </a:p>
          <a:p>
            <a:pPr marL="0" indent="0">
              <a:buNone/>
            </a:pPr>
            <a:r>
              <a:rPr lang="en-US" noProof="0" dirty="0"/>
              <a:t>( instructor needs to provide example). </a:t>
            </a:r>
          </a:p>
          <a:p>
            <a:pPr marL="0" indent="0">
              <a:buNone/>
            </a:pPr>
            <a:endParaRPr lang="nl-NL" dirty="0"/>
          </a:p>
        </p:txBody>
      </p:sp>
      <p:sp>
        <p:nvSpPr>
          <p:cNvPr id="4" name="Tijdelijke aanduiding voor dianummer 3"/>
          <p:cNvSpPr>
            <a:spLocks noGrp="1"/>
          </p:cNvSpPr>
          <p:nvPr>
            <p:ph type="sldNum" sz="quarter" idx="5"/>
          </p:nvPr>
        </p:nvSpPr>
        <p:spPr/>
        <p:txBody>
          <a:bodyPr/>
          <a:lstStyle/>
          <a:p>
            <a:fld id="{AB6DCF59-3C3C-4B8A-82C0-288D5642E688}" type="slidenum">
              <a:rPr lang="en-GB" smtClean="0"/>
              <a:t>20</a:t>
            </a:fld>
            <a:endParaRPr lang="en-GB" dirty="0"/>
          </a:p>
        </p:txBody>
      </p:sp>
    </p:spTree>
    <p:extLst>
      <p:ext uri="{BB962C8B-B14F-4D97-AF65-F5344CB8AC3E}">
        <p14:creationId xmlns:p14="http://schemas.microsoft.com/office/powerpoint/2010/main" val="1386662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FF717-74C3-4113-756F-5DEE92D5A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D7E15-0883-B732-0E2C-5E01DABB5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C55E2-6B79-9047-69AF-F1AE8CD17E1B}"/>
              </a:ext>
            </a:extLst>
          </p:cNvPr>
          <p:cNvSpPr>
            <a:spLocks noGrp="1"/>
          </p:cNvSpPr>
          <p:nvPr>
            <p:ph type="body" idx="1"/>
          </p:nvPr>
        </p:nvSpPr>
        <p:spPr>
          <a:xfrm>
            <a:off x="304801" y="4415790"/>
            <a:ext cx="6324600" cy="4183380"/>
          </a:xfrm>
        </p:spPr>
        <p:txBody>
          <a:bodyPr/>
          <a:lstStyle/>
          <a:p>
            <a:pPr>
              <a:lnSpc>
                <a:spcPct val="100000"/>
              </a:lnSpc>
            </a:pPr>
            <a:r>
              <a:rPr lang="en-US" dirty="0"/>
              <a:t>There are some general consideration for GSA. Firstly, GSA is a skill. It can be practiced and improved but it needs to be practiced in order to be maintained. If you are in an environment in which you only deploy onto the ground once a week or there have been a long gap since last patrol, GSA needs to be refreshed. Luckily it is a skill that can be trained using very little resources. Secondly, developing GSA in one environment wont make that skill applicable in another. You need to practice in the environment in which you are operating in. this is because everything including the soil and vegetation will vary and show GSA in a different way. Further more, the types and ways IEDs are employed will vary and so the way the sign will indicate will vary too. This is why we say there is a bit of time required to tune into a new environment. This is to say it will take a few days or weeks to start to fully understand the environment and be able to identify ground sign. </a:t>
            </a:r>
          </a:p>
          <a:p>
            <a:pPr>
              <a:lnSpc>
                <a:spcPct val="100000"/>
              </a:lnSpc>
            </a:pPr>
            <a:endParaRPr lang="en-US" dirty="0"/>
          </a:p>
          <a:p>
            <a:pPr>
              <a:lnSpc>
                <a:spcPct val="100000"/>
              </a:lnSpc>
            </a:pPr>
            <a:r>
              <a:rPr lang="en-US" dirty="0"/>
              <a:t>Note: This same text is also used in slide 19 and I would leave out the characteristics and just ask the students ; what are the characteristics ? Let the students come up with the answers themselves and lets see what they have picked up from the other slides.</a:t>
            </a:r>
          </a:p>
        </p:txBody>
      </p:sp>
      <p:sp>
        <p:nvSpPr>
          <p:cNvPr id="4" name="Slide Number Placeholder 3">
            <a:extLst>
              <a:ext uri="{FF2B5EF4-FFF2-40B4-BE49-F238E27FC236}">
                <a16:creationId xmlns:a16="http://schemas.microsoft.com/office/drawing/2014/main" id="{62E4AFD0-8458-F98D-FFC6-0B43F207313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8212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 we </a:t>
            </a:r>
            <a:r>
              <a:rPr lang="nl-NL" dirty="0" err="1"/>
              <a:t>need</a:t>
            </a:r>
            <a:r>
              <a:rPr lang="nl-NL" dirty="0"/>
              <a:t> a slide </a:t>
            </a:r>
            <a:r>
              <a:rPr lang="nl-NL" dirty="0" err="1"/>
              <a:t>to</a:t>
            </a:r>
            <a:r>
              <a:rPr lang="nl-NL" dirty="0"/>
              <a:t> </a:t>
            </a:r>
            <a:r>
              <a:rPr lang="nl-NL" dirty="0" err="1"/>
              <a:t>explain</a:t>
            </a:r>
            <a:r>
              <a:rPr lang="nl-NL" dirty="0"/>
              <a:t> </a:t>
            </a:r>
            <a:r>
              <a:rPr lang="nl-NL" dirty="0" err="1">
                <a:solidFill>
                  <a:srgbClr val="FF0000"/>
                </a:solidFill>
              </a:rPr>
              <a:t>wich</a:t>
            </a:r>
            <a:r>
              <a:rPr lang="nl-NL" dirty="0">
                <a:solidFill>
                  <a:srgbClr val="FF0000"/>
                </a:solidFill>
              </a:rPr>
              <a:t> are </a:t>
            </a:r>
            <a:r>
              <a:rPr lang="nl-NL" dirty="0" err="1">
                <a:solidFill>
                  <a:srgbClr val="FF0000"/>
                </a:solidFill>
              </a:rPr>
              <a:t>the</a:t>
            </a:r>
            <a:r>
              <a:rPr lang="nl-NL" dirty="0">
                <a:solidFill>
                  <a:srgbClr val="FF0000"/>
                </a:solidFill>
              </a:rPr>
              <a:t> factors </a:t>
            </a:r>
            <a:r>
              <a:rPr lang="nl-NL" dirty="0" err="1">
                <a:solidFill>
                  <a:srgbClr val="FF0000"/>
                </a:solidFill>
              </a:rPr>
              <a:t>that</a:t>
            </a:r>
            <a:r>
              <a:rPr lang="nl-NL" dirty="0">
                <a:solidFill>
                  <a:srgbClr val="FF0000"/>
                </a:solidFill>
              </a:rPr>
              <a:t> affect </a:t>
            </a:r>
            <a:r>
              <a:rPr lang="nl-NL" dirty="0" err="1">
                <a:solidFill>
                  <a:srgbClr val="FF0000"/>
                </a:solidFill>
              </a:rPr>
              <a:t>sign</a:t>
            </a:r>
            <a:r>
              <a:rPr lang="nl-NL" dirty="0">
                <a:solidFill>
                  <a:srgbClr val="FF0000"/>
                </a:solidFill>
              </a:rPr>
              <a:t>?</a:t>
            </a:r>
          </a:p>
          <a:p>
            <a:r>
              <a:rPr lang="nl-NL" dirty="0"/>
              <a:t>Thinking </a:t>
            </a:r>
            <a:r>
              <a:rPr lang="nl-NL" dirty="0" err="1"/>
              <a:t>about</a:t>
            </a:r>
            <a:r>
              <a:rPr lang="nl-NL" dirty="0"/>
              <a:t> factors of </a:t>
            </a:r>
            <a:r>
              <a:rPr lang="nl-NL" dirty="0" err="1"/>
              <a:t>influence</a:t>
            </a:r>
            <a:r>
              <a:rPr lang="nl-NL" dirty="0"/>
              <a:t> are: </a:t>
            </a:r>
          </a:p>
          <a:p>
            <a:pPr marL="228600" indent="-228600">
              <a:buAutoNum type="arabicPeriod"/>
            </a:pPr>
            <a:r>
              <a:rPr lang="nl-NL" dirty="0" err="1"/>
              <a:t>Traces</a:t>
            </a:r>
            <a:r>
              <a:rPr lang="nl-NL" dirty="0"/>
              <a:t> of man</a:t>
            </a:r>
          </a:p>
          <a:p>
            <a:pPr marL="228600" indent="-228600">
              <a:buAutoNum type="arabicPeriod"/>
            </a:pPr>
            <a:r>
              <a:rPr lang="nl-NL" dirty="0" err="1"/>
              <a:t>Terrain</a:t>
            </a:r>
            <a:endParaRPr lang="nl-NL" dirty="0"/>
          </a:p>
          <a:p>
            <a:pPr marL="228600" indent="-228600">
              <a:buAutoNum type="arabicPeriod"/>
            </a:pPr>
            <a:r>
              <a:rPr lang="nl-NL" dirty="0" err="1"/>
              <a:t>Climatic</a:t>
            </a:r>
            <a:r>
              <a:rPr lang="nl-NL" dirty="0"/>
              <a:t> </a:t>
            </a:r>
            <a:r>
              <a:rPr lang="nl-NL" dirty="0" err="1"/>
              <a:t>conditions</a:t>
            </a:r>
            <a:endParaRPr lang="nl-NL" dirty="0"/>
          </a:p>
          <a:p>
            <a:pPr marL="228600" indent="-228600">
              <a:buAutoNum type="arabicPeriod"/>
            </a:pPr>
            <a:r>
              <a:rPr lang="nl-NL" dirty="0"/>
              <a:t>Time</a:t>
            </a:r>
          </a:p>
        </p:txBody>
      </p:sp>
      <p:sp>
        <p:nvSpPr>
          <p:cNvPr id="4" name="Tijdelijke aanduiding voor dianummer 3"/>
          <p:cNvSpPr>
            <a:spLocks noGrp="1"/>
          </p:cNvSpPr>
          <p:nvPr>
            <p:ph type="sldNum" sz="quarter" idx="5"/>
          </p:nvPr>
        </p:nvSpPr>
        <p:spPr/>
        <p:txBody>
          <a:bodyPr/>
          <a:lstStyle/>
          <a:p>
            <a:fld id="{AB6DCF59-3C3C-4B8A-82C0-288D5642E688}" type="slidenum">
              <a:rPr lang="en-GB" smtClean="0"/>
              <a:t>22</a:t>
            </a:fld>
            <a:endParaRPr lang="en-GB"/>
          </a:p>
        </p:txBody>
      </p:sp>
    </p:spTree>
    <p:extLst>
      <p:ext uri="{BB962C8B-B14F-4D97-AF65-F5344CB8AC3E}">
        <p14:creationId xmlns:p14="http://schemas.microsoft.com/office/powerpoint/2010/main" val="196989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8EC0D51-D9AF-4A65-BF6F-98295766D6DD}" type="slidenum">
              <a:rPr lang="en-US" altLang="ja-JP" sz="1200">
                <a:latin typeface="Arial" pitchFamily="34" charset="0"/>
              </a:rPr>
              <a:pPr eaLnBrk="1" hangingPunct="1"/>
              <a:t>3</a:t>
            </a:fld>
            <a:endParaRPr lang="en-US" altLang="ja-JP" sz="1200" dirty="0">
              <a:latin typeface="Arial" pitchFamily="34" charset="0"/>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4297872-7BAE-4E76-A125-E84DEF2C687B}" type="datetime1">
              <a:rPr lang="en-US" altLang="ja-JP" sz="1200">
                <a:latin typeface="Calibri" pitchFamily="34" charset="0"/>
              </a:rPr>
              <a:pPr eaLnBrk="1" hangingPunct="1"/>
              <a:t>7/24/2025</a:t>
            </a:fld>
            <a:endParaRPr lang="en-US" altLang="ja-JP" sz="1200" dirty="0">
              <a:latin typeface="Calibri" pitchFamily="34" charset="0"/>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r>
              <a:rPr lang="en-US" altLang="ja-JP" dirty="0">
                <a:latin typeface="Arial" pitchFamily="34" charset="0"/>
                <a:cs typeface="Arial" pitchFamily="34" charset="0"/>
              </a:rPr>
              <a:t>May? Or can be used. Ground sign awareness is to important so in my opinion they need to differentiate the characteristics.</a:t>
            </a:r>
          </a:p>
          <a:p>
            <a:pPr marL="0" indent="0">
              <a:buFontTx/>
              <a:buNone/>
            </a:pPr>
            <a:r>
              <a:rPr lang="en-US" altLang="ja-JP" dirty="0">
                <a:latin typeface="Arial" pitchFamily="34" charset="0"/>
                <a:cs typeface="Arial" pitchFamily="34" charset="0"/>
              </a:rPr>
              <a:t>Note: in real life training I have the experience of noticing the threat before using my equipment all on ground sign. </a:t>
            </a:r>
          </a:p>
        </p:txBody>
      </p:sp>
    </p:spTree>
    <p:extLst>
      <p:ext uri="{BB962C8B-B14F-4D97-AF65-F5344CB8AC3E}">
        <p14:creationId xmlns:p14="http://schemas.microsoft.com/office/powerpoint/2010/main" val="395439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ja-JP" sz="12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7/24/2025</a:t>
            </a:fld>
            <a:endParaRPr kumimoji="0" lang="en-US" altLang="ja-JP"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0459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415790"/>
            <a:ext cx="6324600" cy="4183380"/>
          </a:xfrm>
        </p:spPr>
        <p:txBody>
          <a:bodyPr/>
          <a:lstStyle/>
          <a:p>
            <a:pPr algn="l">
              <a:lnSpc>
                <a:spcPct val="100000"/>
              </a:lnSpc>
            </a:pPr>
            <a:r>
              <a:rPr lang="en-US" dirty="0"/>
              <a:t>“Sign” is described as any evidence of change inflicted upon the natural state of the environment by the passage of man, animal or machinery.</a:t>
            </a:r>
          </a:p>
          <a:p>
            <a:pPr algn="l">
              <a:lnSpc>
                <a:spcPct val="100000"/>
              </a:lnSpc>
            </a:pPr>
            <a:endParaRPr lang="en-US" dirty="0"/>
          </a:p>
          <a:p>
            <a:pPr marL="0" indent="0" algn="l">
              <a:buNone/>
            </a:pPr>
            <a:r>
              <a:rPr lang="en-US" sz="1200" b="1" dirty="0">
                <a:ea typeface="MS PGothic" pitchFamily="34" charset="-128"/>
              </a:rPr>
              <a:t>Ground Sign </a:t>
            </a:r>
            <a:r>
              <a:rPr lang="en-US" sz="1200" dirty="0">
                <a:ea typeface="MS PGothic" pitchFamily="34" charset="-128"/>
              </a:rPr>
              <a:t>is therefore sign that occurs on or around the ground. </a:t>
            </a:r>
          </a:p>
          <a:p>
            <a:pPr marL="0" indent="0" algn="l">
              <a:buNone/>
            </a:pPr>
            <a:endParaRPr lang="en-US" sz="1200" dirty="0">
              <a:ea typeface="MS PGothic" pitchFamily="34" charset="-128"/>
            </a:endParaRPr>
          </a:p>
          <a:p>
            <a:pPr marL="0" indent="0" algn="l">
              <a:buNone/>
            </a:pPr>
            <a:r>
              <a:rPr lang="en-US" sz="1200" b="1" dirty="0">
                <a:ea typeface="MS PGothic" pitchFamily="34" charset="-128"/>
              </a:rPr>
              <a:t>Ground Sign Awareness </a:t>
            </a:r>
            <a:r>
              <a:rPr lang="en-US" sz="1200" dirty="0">
                <a:ea typeface="MS PGothic" pitchFamily="34" charset="-128"/>
              </a:rPr>
              <a:t>is the understanding of ground sign and the ability to apply it in order to identify potential threats, namely the threat of IEDs or IED perpetrators.</a:t>
            </a:r>
          </a:p>
          <a:p>
            <a:pPr>
              <a:lnSpc>
                <a:spcPct val="100000"/>
              </a:lnSpc>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a typeface="MS PGothic" pitchFamily="34" charset="-128"/>
              </a:rPr>
              <a:t> </a:t>
            </a:r>
            <a:r>
              <a:rPr lang="en-GB" sz="1200" b="1" dirty="0">
                <a:solidFill>
                  <a:srgbClr val="FF0000"/>
                </a:solidFill>
                <a:ea typeface="MS PGothic" pitchFamily="34" charset="-128"/>
              </a:rPr>
              <a:t>Ground Sign Awareness </a:t>
            </a:r>
            <a:r>
              <a:rPr lang="en-GB" sz="1200" dirty="0">
                <a:solidFill>
                  <a:srgbClr val="FF0000"/>
                </a:solidFill>
                <a:ea typeface="MS PGothic" pitchFamily="34" charset="-128"/>
              </a:rPr>
              <a:t>is the individual skill to interpret changes in the environment.</a:t>
            </a:r>
          </a:p>
          <a:p>
            <a:pPr>
              <a:lnSpc>
                <a:spcPct val="10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5697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415790"/>
            <a:ext cx="6324600" cy="4183380"/>
          </a:xfrm>
        </p:spPr>
        <p:txBody>
          <a:bodyPr/>
          <a:lstStyle/>
          <a:p>
            <a:pPr>
              <a:lnSpc>
                <a:spcPct val="100000"/>
              </a:lnSpc>
            </a:pPr>
            <a:r>
              <a:rPr lang="en-US" dirty="0"/>
              <a:t>The ability to identify and interpret ground sign is an element of tracking however it is a basic fieldcraft skill that all soldiers should possess. Soldiers should be able to use any means to gain as much information about the enemies methods and where possible identify changes to the environment that can provide a combat indicator to preempt a dangerous situation. </a:t>
            </a:r>
          </a:p>
          <a:p>
            <a:pPr>
              <a:lnSpc>
                <a:spcPct val="100000"/>
              </a:lnSpc>
            </a:pPr>
            <a:endParaRPr lang="en-US" dirty="0"/>
          </a:p>
          <a:p>
            <a:pPr>
              <a:lnSpc>
                <a:spcPct val="100000"/>
              </a:lnSpc>
            </a:pPr>
            <a:r>
              <a:rPr lang="en-US" dirty="0"/>
              <a:t>Through the use of Ground Sign Awareness all soldiers should be able to interpret sign left by an adversary. It can be adapted for use in any theatre and is especially effective when used in the CIED environment.</a:t>
            </a:r>
          </a:p>
          <a:p>
            <a:pPr>
              <a:lnSpc>
                <a:spcPct val="100000"/>
              </a:lnSpc>
            </a:pPr>
            <a:endParaRPr lang="en-US" dirty="0"/>
          </a:p>
          <a:p>
            <a:pPr>
              <a:lnSpc>
                <a:spcPct val="100000"/>
              </a:lnSpc>
            </a:pPr>
            <a:r>
              <a:rPr lang="en-US" dirty="0"/>
              <a:t>Image courtesy Jordan Sorabjee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0846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415790"/>
            <a:ext cx="6324600" cy="4183380"/>
          </a:xfrm>
        </p:spPr>
        <p:txBody>
          <a:bodyPr/>
          <a:lstStyle/>
          <a:p>
            <a:pPr>
              <a:lnSpc>
                <a:spcPct val="100000"/>
              </a:lnSpc>
            </a:pPr>
            <a:r>
              <a:rPr lang="en-US" dirty="0"/>
              <a:t>Why is GSA important? The vast majority of IEDs (in some estimates as much as 80%) that are found, are discovered not through the use of specialist equipment, but through sight alone. It is not the sighting of the IED itself, but the change it imposes on the environment resulting in the ground sign being visible. So why is this important? This means the single greatest tool for finding IEDs is through the use of GSA. More importantly, it is a tool that does not require any specialist equipment and it can be easily taught to all troops and police.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0281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92AD2-E8CC-7C0B-2CF9-E0482776ABD7}"/>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1E56A8AD-57F2-2671-71A5-B9237A6546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ja-JP" sz="12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21506" name="Rectangle 2">
            <a:extLst>
              <a:ext uri="{FF2B5EF4-FFF2-40B4-BE49-F238E27FC236}">
                <a16:creationId xmlns:a16="http://schemas.microsoft.com/office/drawing/2014/main" id="{131731CB-366E-EBED-532A-A2C3BDE65A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90BAE17C-ED1E-5CBE-BA79-5D377B52A7CF}"/>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7/24/2025</a:t>
            </a:fld>
            <a:endParaRPr kumimoji="0" lang="en-US" altLang="ja-JP"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21508" name="Notes Placeholder 2">
            <a:extLst>
              <a:ext uri="{FF2B5EF4-FFF2-40B4-BE49-F238E27FC236}">
                <a16:creationId xmlns:a16="http://schemas.microsoft.com/office/drawing/2014/main" id="{00B0A9C0-6A98-C7DE-F844-F917BC669DAC}"/>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21159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 Sign Awareness is built upon basic military skill. As a soldier we learn how to camouflage ourselves and our equipment by understanding why things are seen in the environment. Knowing why things are seen help us to know how to conceal ourselves better. It also helps us to find things in the environment. The 7 S’s is a useful way to understand why things are seen. The 7 S’s are:</a:t>
            </a:r>
          </a:p>
          <a:p>
            <a:pPr marL="171450" indent="-171450">
              <a:buFont typeface="Arial" panose="020B0604020202020204" pitchFamily="34" charset="0"/>
              <a:buChar char="•"/>
            </a:pPr>
            <a:r>
              <a:rPr lang="en-US" dirty="0"/>
              <a:t>Shape – Familiar shapes </a:t>
            </a:r>
            <a:r>
              <a:rPr lang="en-US" dirty="0" err="1"/>
              <a:t>recognised</a:t>
            </a:r>
            <a:r>
              <a:rPr lang="en-US" dirty="0"/>
              <a:t> easily, Contrast with natural surroundings </a:t>
            </a:r>
          </a:p>
          <a:p>
            <a:pPr marL="171450" indent="-171450">
              <a:buFont typeface="Arial" panose="020B0604020202020204" pitchFamily="34" charset="0"/>
              <a:buChar char="•"/>
            </a:pPr>
            <a:r>
              <a:rPr lang="en-US" dirty="0"/>
              <a:t>Silhouette – Object silhouetted against contrasted background </a:t>
            </a:r>
          </a:p>
          <a:p>
            <a:pPr marL="171450" indent="-171450">
              <a:buFont typeface="Arial" panose="020B0604020202020204" pitchFamily="34" charset="0"/>
              <a:buChar char="•"/>
            </a:pPr>
            <a:r>
              <a:rPr lang="en-US" dirty="0"/>
              <a:t>Shine/Texture – Surface that contrasts with its surroundings</a:t>
            </a:r>
          </a:p>
          <a:p>
            <a:pPr marL="171450" indent="-171450">
              <a:buFont typeface="Arial" panose="020B0604020202020204" pitchFamily="34" charset="0"/>
              <a:buChar char="•"/>
            </a:pPr>
            <a:r>
              <a:rPr lang="en-US" dirty="0"/>
              <a:t>Shadow – Cast/contained</a:t>
            </a:r>
          </a:p>
          <a:p>
            <a:pPr marL="171450" indent="-171450">
              <a:buFont typeface="Arial" panose="020B0604020202020204" pitchFamily="34" charset="0"/>
              <a:buChar char="•"/>
            </a:pPr>
            <a:r>
              <a:rPr lang="en-US" dirty="0"/>
              <a:t>Spacing – Natural objects are never regularly spaced</a:t>
            </a:r>
          </a:p>
          <a:p>
            <a:pPr marL="171450" indent="-171450">
              <a:buFont typeface="Arial" panose="020B0604020202020204" pitchFamily="34" charset="0"/>
              <a:buChar char="•"/>
            </a:pPr>
            <a:r>
              <a:rPr lang="en-US" dirty="0"/>
              <a:t>Sudden Movement – The eye is attracted to movement</a:t>
            </a:r>
          </a:p>
          <a:p>
            <a:pPr marL="171450" indent="-171450">
              <a:buFont typeface="Arial" panose="020B0604020202020204" pitchFamily="34" charset="0"/>
              <a:buChar char="•"/>
            </a:pPr>
            <a:r>
              <a:rPr lang="en-US" dirty="0"/>
              <a:t>Signature – Thermal out put of objects</a:t>
            </a:r>
          </a:p>
          <a:p>
            <a:r>
              <a:rPr lang="en-GB" dirty="0">
                <a:solidFill>
                  <a:srgbClr val="FFFF00"/>
                </a:solidFill>
              </a:rPr>
              <a:t>Note: Is it possible for this slide show to provide pictures that show the audience what is meant by the 7’s because not everyone has the ability to understand what is meant by shine ( example picture of a mirror reflecting in the background).</a:t>
            </a:r>
          </a:p>
        </p:txBody>
      </p:sp>
    </p:spTree>
    <p:extLst>
      <p:ext uri="{BB962C8B-B14F-4D97-AF65-F5344CB8AC3E}">
        <p14:creationId xmlns:p14="http://schemas.microsoft.com/office/powerpoint/2010/main" val="4113364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95300" y="1600200"/>
            <a:ext cx="8915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2722A84-4322-4B80-8AAE-804BE121592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a:p>
        </p:txBody>
      </p:sp>
    </p:spTree>
    <p:extLst>
      <p:ext uri="{BB962C8B-B14F-4D97-AF65-F5344CB8AC3E}">
        <p14:creationId xmlns:p14="http://schemas.microsoft.com/office/powerpoint/2010/main" val="1791363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595048" y="1731963"/>
            <a:ext cx="8712465" cy="427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p:txBody>
          <a:bodyPr/>
          <a:lstStyle>
            <a:lvl1pPr>
              <a:defRPr/>
            </a:lvl1pPr>
          </a:lstStyle>
          <a:p>
            <a:fld id="{92C74856-3385-48BA-82E5-0575512E9306}" type="slidenum">
              <a:rPr lang="en-US" altLang="ja-JP"/>
              <a:pPr/>
              <a:t>‹#›</a:t>
            </a:fld>
            <a:endParaRPr lang="en-US" altLang="ja-JP"/>
          </a:p>
        </p:txBody>
      </p:sp>
    </p:spTree>
    <p:extLst>
      <p:ext uri="{BB962C8B-B14F-4D97-AF65-F5344CB8AC3E}">
        <p14:creationId xmlns:p14="http://schemas.microsoft.com/office/powerpoint/2010/main" val="117765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93834" y="3352802"/>
            <a:ext cx="9118335" cy="1470025"/>
          </a:xfrm>
        </p:spPr>
        <p:txBody>
          <a:bodyPr/>
          <a:lstStyle/>
          <a:p>
            <a:r>
              <a:rPr lang="en-US"/>
              <a:t>Click to edit Master title style</a:t>
            </a:r>
            <a:endParaRPr/>
          </a:p>
        </p:txBody>
      </p:sp>
      <p:sp>
        <p:nvSpPr>
          <p:cNvPr id="3" name="Subtitle 2"/>
          <p:cNvSpPr>
            <a:spLocks noGrp="1"/>
          </p:cNvSpPr>
          <p:nvPr>
            <p:ph type="subTitle" idx="1"/>
          </p:nvPr>
        </p:nvSpPr>
        <p:spPr>
          <a:xfrm>
            <a:off x="393834" y="4771030"/>
            <a:ext cx="911833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9" name="Picture Placeholder 2"/>
          <p:cNvSpPr>
            <a:spLocks noGrp="1"/>
          </p:cNvSpPr>
          <p:nvPr>
            <p:ph type="pic" idx="13"/>
          </p:nvPr>
        </p:nvSpPr>
        <p:spPr>
          <a:xfrm>
            <a:off x="401895" y="363538"/>
            <a:ext cx="910221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5" name="Slide Number Placeholder 5"/>
          <p:cNvSpPr>
            <a:spLocks noGrp="1"/>
          </p:cNvSpPr>
          <p:nvPr>
            <p:ph type="sldNum" sz="quarter" idx="14"/>
          </p:nvPr>
        </p:nvSpPr>
        <p:spPr/>
        <p:txBody>
          <a:bodyPr/>
          <a:lstStyle>
            <a:lvl1pPr>
              <a:defRPr/>
            </a:lvl1pPr>
          </a:lstStyle>
          <a:p>
            <a:fld id="{51360DE6-1F00-4D37-920B-8306E906ABB0}" type="slidenum">
              <a:rPr lang="en-US" altLang="ja-JP"/>
              <a:pPr/>
              <a:t>‹#›</a:t>
            </a:fld>
            <a:endParaRPr lang="en-US" altLang="ja-JP"/>
          </a:p>
        </p:txBody>
      </p:sp>
    </p:spTree>
    <p:extLst>
      <p:ext uri="{BB962C8B-B14F-4D97-AF65-F5344CB8AC3E}">
        <p14:creationId xmlns:p14="http://schemas.microsoft.com/office/powerpoint/2010/main" val="38966393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0EE9B6C7-16B7-4651-AD3D-65FE4305383F}" type="slidenum">
              <a:rPr lang="en-US" altLang="ja-JP"/>
              <a:pPr/>
              <a:t>‹#›</a:t>
            </a:fld>
            <a:endParaRPr lang="en-US" altLang="ja-JP"/>
          </a:p>
        </p:txBody>
      </p:sp>
    </p:spTree>
    <p:extLst>
      <p:ext uri="{BB962C8B-B14F-4D97-AF65-F5344CB8AC3E}">
        <p14:creationId xmlns:p14="http://schemas.microsoft.com/office/powerpoint/2010/main" val="3920317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95300" y="1600200"/>
            <a:ext cx="8915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2722A84-4322-4B80-8AAE-804BE121592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31658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572C19C-0F1C-4FF6-9A4E-BD7C08EC716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2395075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5300" y="1600200"/>
            <a:ext cx="8915400" cy="5029200"/>
          </a:xfrm>
        </p:spPr>
        <p:txBody>
          <a:bodyP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a:defRPr>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AA1B6D5-FFE2-4590-8E4D-77F80F8D8A30}"/>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4048570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95300" y="1600200"/>
            <a:ext cx="8915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2722A84-4322-4B80-8AAE-804BE121592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3836345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572C19C-0F1C-4FF6-9A4E-BD7C08EC716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210788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5300" y="1600200"/>
            <a:ext cx="8915400" cy="5029200"/>
          </a:xfrm>
        </p:spPr>
        <p:txBody>
          <a:bodyP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a:defRPr>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AA1B6D5-FFE2-4590-8E4D-77F80F8D8A30}"/>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2692382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8B7F4A6-E446-45AB-BBDA-2530FDF44418}" type="datetime1">
              <a:rPr lang="en-US" smtClean="0">
                <a:solidFill>
                  <a:prstClr val="black">
                    <a:tint val="75000"/>
                  </a:prstClr>
                </a:solidFill>
              </a:rPr>
              <a:pPr/>
              <a:t>7/24/2025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0864E57-7F14-417B-9F17-2134956575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023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572C19C-0F1C-4FF6-9A4E-BD7C08EC716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a:p>
        </p:txBody>
      </p:sp>
    </p:spTree>
    <p:extLst>
      <p:ext uri="{BB962C8B-B14F-4D97-AF65-F5344CB8AC3E}">
        <p14:creationId xmlns:p14="http://schemas.microsoft.com/office/powerpoint/2010/main" val="57223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5300" y="1600200"/>
            <a:ext cx="8915400" cy="502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AA1B6D5-FFE2-4590-8E4D-77F80F8D8A30}"/>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a:p>
        </p:txBody>
      </p:sp>
    </p:spTree>
    <p:extLst>
      <p:ext uri="{BB962C8B-B14F-4D97-AF65-F5344CB8AC3E}">
        <p14:creationId xmlns:p14="http://schemas.microsoft.com/office/powerpoint/2010/main" val="1035383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9"/>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371475" indent="0" algn="ctr">
              <a:buNone/>
              <a:defRPr>
                <a:solidFill>
                  <a:schemeClr val="tx1">
                    <a:tint val="75000"/>
                  </a:schemeClr>
                </a:solidFill>
              </a:defRPr>
            </a:lvl2pPr>
            <a:lvl3pPr marL="742950"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5" indent="0" algn="ctr">
              <a:buNone/>
              <a:defRPr>
                <a:solidFill>
                  <a:schemeClr val="tx1">
                    <a:tint val="75000"/>
                  </a:schemeClr>
                </a:solidFill>
              </a:defRPr>
            </a:lvl6pPr>
            <a:lvl7pPr marL="2228850"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47208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8B7F4A6-E446-45AB-BBDA-2530FDF44418}" type="datetime1">
              <a:rPr lang="en-US" smtClean="0">
                <a:solidFill>
                  <a:prstClr val="black">
                    <a:tint val="75000"/>
                  </a:prstClr>
                </a:solidFill>
              </a:rPr>
              <a:pPr/>
              <a:t>7/24/2025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0864E57-7F14-417B-9F17-2134956575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131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CBD7C-D988-4682-B402-893F85B59598}"/>
              </a:ext>
            </a:extLst>
          </p:cNvPr>
          <p:cNvSpPr>
            <a:spLocks noGrp="1"/>
          </p:cNvSpPr>
          <p:nvPr>
            <p:ph sz="half" idx="1"/>
          </p:nvPr>
        </p:nvSpPr>
        <p:spPr>
          <a:xfrm>
            <a:off x="295804" y="1262038"/>
            <a:ext cx="9417579" cy="4887861"/>
          </a:xfrm>
          <a:prstGeom prst="rect">
            <a:avLst/>
          </a:prstGeo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lang="en-US" sz="2400" kern="1200" dirty="0">
                <a:solidFill>
                  <a:schemeClr val="tx1"/>
                </a:solidFill>
                <a:latin typeface="Arial" panose="020B0604020202020204" pitchFamily="34" charset="0"/>
                <a:ea typeface="+mn-ea"/>
                <a:cs typeface="Arial" panose="020B0604020202020204" pitchFamily="34" charset="0"/>
              </a:defRPr>
            </a:lvl1pPr>
            <a:lvl2pPr marL="442913" marR="0" indent="-257175" algn="l" defTabSz="685800" rtl="0" eaLnBrk="1" fontAlgn="auto" latinLnBrk="0" hangingPunct="1">
              <a:lnSpc>
                <a:spcPct val="90000"/>
              </a:lnSpc>
              <a:spcBef>
                <a:spcPts val="375"/>
              </a:spcBef>
              <a:spcAft>
                <a:spcPts val="0"/>
              </a:spcAft>
              <a:buClrTx/>
              <a:buSzTx/>
              <a:buFont typeface="Arial" panose="020B0604020202020204" pitchFamily="34" charset="0"/>
              <a:buNone/>
              <a:tabLst/>
              <a:defRPr lang="en-US" sz="1800" kern="1200" dirty="0">
                <a:solidFill>
                  <a:schemeClr val="tx1">
                    <a:lumMod val="60000"/>
                    <a:lumOff val="40000"/>
                  </a:schemeClr>
                </a:solidFill>
                <a:latin typeface="Arial" panose="020B0604020202020204" pitchFamily="34" charset="0"/>
                <a:ea typeface="+mn-ea"/>
                <a:cs typeface="Arial" panose="020B0604020202020204" pitchFamily="34" charset="0"/>
              </a:defRPr>
            </a:lvl2pPr>
          </a:lstStyle>
          <a:p>
            <a:pPr marL="171450" lvl="0" indent="-171450" algn="l" defTabSz="685800" rtl="0" eaLnBrk="1" latinLnBrk="0" hangingPunct="1">
              <a:lnSpc>
                <a:spcPct val="90000"/>
              </a:lnSpc>
              <a:spcBef>
                <a:spcPts val="750"/>
              </a:spcBef>
              <a:buFont typeface="HelveticaNeueLT Std" panose="020B0604020202020204" pitchFamily="34" charset="0"/>
              <a:buChar char="–"/>
            </a:pPr>
            <a:endParaRPr lang="en-US"/>
          </a:p>
        </p:txBody>
      </p:sp>
      <p:sp>
        <p:nvSpPr>
          <p:cNvPr id="9" name="Content Placeholder 4"/>
          <p:cNvSpPr>
            <a:spLocks noGrp="1"/>
          </p:cNvSpPr>
          <p:nvPr>
            <p:ph sz="quarter" idx="11" hasCustomPrompt="1"/>
          </p:nvPr>
        </p:nvSpPr>
        <p:spPr>
          <a:xfrm rot="16200000" flipV="1">
            <a:off x="4898999" y="1410260"/>
            <a:ext cx="108000" cy="9906001"/>
          </a:xfrm>
          <a:prstGeom prst="rect">
            <a:avLst/>
          </a:prstGeom>
          <a:solidFill>
            <a:srgbClr val="33466E"/>
          </a:solidFill>
        </p:spPr>
        <p:txBody>
          <a:bodyPr>
            <a:noAutofit/>
          </a:bodyPr>
          <a:lstStyle>
            <a:lvl1pPr marL="0" indent="0">
              <a:buNone/>
              <a:defRPr sz="675" baseline="0"/>
            </a:lvl1pPr>
            <a:lvl3pPr marL="685800" indent="0">
              <a:buNone/>
              <a:defRPr sz="675"/>
            </a:lvl3pPr>
            <a:lvl4pPr marL="1028700" indent="0">
              <a:buNone/>
              <a:defRPr sz="675"/>
            </a:lvl4pPr>
            <a:lvl5pPr marL="1371600" indent="0">
              <a:buNone/>
              <a:defRPr sz="675"/>
            </a:lvl5pPr>
          </a:lstStyle>
          <a:p>
            <a:pPr lvl="0"/>
            <a:r>
              <a:rPr lang="en-GB"/>
              <a:t> </a:t>
            </a:r>
          </a:p>
        </p:txBody>
      </p:sp>
      <p:sp>
        <p:nvSpPr>
          <p:cNvPr id="5" name="TextBox 4"/>
          <p:cNvSpPr txBox="1"/>
          <p:nvPr userDrawn="1"/>
        </p:nvSpPr>
        <p:spPr>
          <a:xfrm>
            <a:off x="8977313" y="6446521"/>
            <a:ext cx="544830" cy="230832"/>
          </a:xfrm>
          <a:prstGeom prst="rect">
            <a:avLst/>
          </a:prstGeom>
          <a:noFill/>
        </p:spPr>
        <p:txBody>
          <a:bodyPr wrap="square" rtlCol="0">
            <a:spAutoFit/>
          </a:bodyPr>
          <a:lstStyle/>
          <a:p>
            <a:pPr algn="r"/>
            <a:fld id="{1140342A-434F-4AB3-8A4E-61E1B8090664}" type="slidenum">
              <a:rPr lang="en-GB" sz="900" smtClean="0">
                <a:solidFill>
                  <a:schemeClr val="tx1"/>
                </a:solidFill>
              </a:rPr>
              <a:pPr algn="r"/>
              <a:t>‹#›</a:t>
            </a:fld>
            <a:endParaRPr lang="en-GB" sz="900">
              <a:solidFill>
                <a:schemeClr val="tx1"/>
              </a:solidFill>
            </a:endParaRPr>
          </a:p>
        </p:txBody>
      </p:sp>
      <p:sp>
        <p:nvSpPr>
          <p:cNvPr id="6" name="Title 1"/>
          <p:cNvSpPr txBox="1">
            <a:spLocks/>
          </p:cNvSpPr>
          <p:nvPr userDrawn="1"/>
        </p:nvSpPr>
        <p:spPr>
          <a:xfrm>
            <a:off x="681038" y="365126"/>
            <a:ext cx="8543925" cy="577850"/>
          </a:xfrm>
          <a:prstGeom prst="rect">
            <a:avLst/>
          </a:prstGeom>
        </p:spPr>
        <p:txBody>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endParaRPr lang="en-GB" sz="180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2CAB38C-5F38-4824-BA5B-9B6A2BB378C1}"/>
              </a:ext>
            </a:extLst>
          </p:cNvPr>
          <p:cNvSpPr>
            <a:spLocks noGrp="1"/>
          </p:cNvSpPr>
          <p:nvPr>
            <p:ph type="title"/>
          </p:nvPr>
        </p:nvSpPr>
        <p:spPr>
          <a:xfrm>
            <a:off x="295804" y="329250"/>
            <a:ext cx="8543925" cy="773087"/>
          </a:xfrm>
          <a:prstGeom prst="rect">
            <a:avLst/>
          </a:prstGeom>
        </p:spPr>
        <p:txBody>
          <a:bodyPr/>
          <a:lstStyle>
            <a:lvl1pPr>
              <a:defRPr sz="3200" b="1">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3619505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D50044E-64D5-4D71-841D-5008BE64EF12}" type="slidenum">
              <a:rPr lang="en-US" altLang="ja-JP"/>
              <a:pPr/>
              <a:t>‹#›</a:t>
            </a:fld>
            <a:endParaRPr lang="en-US" altLang="ja-JP"/>
          </a:p>
        </p:txBody>
      </p:sp>
    </p:spTree>
    <p:extLst>
      <p:ext uri="{BB962C8B-B14F-4D97-AF65-F5344CB8AC3E}">
        <p14:creationId xmlns:p14="http://schemas.microsoft.com/office/powerpoint/2010/main" val="4223306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5486E9B0-D948-4D90-82BE-E0EEBCB9325F}" type="slidenum">
              <a:rPr lang="en-US" altLang="ja-JP"/>
              <a:pPr/>
              <a:t>‹#›</a:t>
            </a:fld>
            <a:endParaRPr lang="en-US" altLang="ja-JP"/>
          </a:p>
        </p:txBody>
      </p:sp>
    </p:spTree>
    <p:extLst>
      <p:ext uri="{BB962C8B-B14F-4D97-AF65-F5344CB8AC3E}">
        <p14:creationId xmlns:p14="http://schemas.microsoft.com/office/powerpoint/2010/main" val="2871362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93834" y="3352802"/>
            <a:ext cx="9118335" cy="1470025"/>
          </a:xfrm>
        </p:spPr>
        <p:txBody>
          <a:bodyPr/>
          <a:lstStyle/>
          <a:p>
            <a:r>
              <a:rPr lang="en-US"/>
              <a:t>Click to edit Master title style</a:t>
            </a:r>
            <a:endParaRPr/>
          </a:p>
        </p:txBody>
      </p:sp>
      <p:sp>
        <p:nvSpPr>
          <p:cNvPr id="3" name="Subtitle 2"/>
          <p:cNvSpPr>
            <a:spLocks noGrp="1"/>
          </p:cNvSpPr>
          <p:nvPr>
            <p:ph type="subTitle" idx="1"/>
          </p:nvPr>
        </p:nvSpPr>
        <p:spPr>
          <a:xfrm>
            <a:off x="393834" y="4771030"/>
            <a:ext cx="911833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9" name="Picture Placeholder 2"/>
          <p:cNvSpPr>
            <a:spLocks noGrp="1"/>
          </p:cNvSpPr>
          <p:nvPr>
            <p:ph type="pic" idx="13"/>
          </p:nvPr>
        </p:nvSpPr>
        <p:spPr>
          <a:xfrm>
            <a:off x="401895" y="363538"/>
            <a:ext cx="910221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5" name="Slide Number Placeholder 5"/>
          <p:cNvSpPr>
            <a:spLocks noGrp="1"/>
          </p:cNvSpPr>
          <p:nvPr>
            <p:ph type="sldNum" sz="quarter" idx="14"/>
          </p:nvPr>
        </p:nvSpPr>
        <p:spPr/>
        <p:txBody>
          <a:bodyPr/>
          <a:lstStyle>
            <a:lvl1pPr>
              <a:defRPr/>
            </a:lvl1pPr>
          </a:lstStyle>
          <a:p>
            <a:fld id="{51360DE6-1F00-4D37-920B-8306E906ABB0}" type="slidenum">
              <a:rPr lang="en-US" altLang="ja-JP"/>
              <a:pPr/>
              <a:t>‹#›</a:t>
            </a:fld>
            <a:endParaRPr lang="en-US" altLang="ja-JP"/>
          </a:p>
        </p:txBody>
      </p:sp>
    </p:spTree>
    <p:extLst>
      <p:ext uri="{BB962C8B-B14F-4D97-AF65-F5344CB8AC3E}">
        <p14:creationId xmlns:p14="http://schemas.microsoft.com/office/powerpoint/2010/main" val="3994717609"/>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0"/>
            <a:ext cx="89154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8FF160E-C8D6-410B-AC17-3142392AE501}"/>
              </a:ext>
            </a:extLst>
          </p:cNvPr>
          <p:cNvSpPr>
            <a:spLocks noGrp="1"/>
          </p:cNvSpPr>
          <p:nvPr>
            <p:ph type="sldNum" sz="quarter" idx="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73" r:id="rId4"/>
    <p:sldLayoutId id="2147483674" r:id="rId5"/>
    <p:sldLayoutId id="2147483675" r:id="rId6"/>
  </p:sldLayoutIdLst>
  <p:hf hdr="0" ftr="0" dt="0"/>
  <p:txStyles>
    <p:titleStyle>
      <a:lvl1pPr algn="ctr" defTabSz="914400" rtl="0" eaLnBrk="1" latinLnBrk="0" hangingPunct="1">
        <a:spcBef>
          <a:spcPct val="0"/>
        </a:spcBef>
        <a:buNone/>
        <a:defRPr sz="4400" kern="1200">
          <a:solidFill>
            <a:schemeClr val="accent1"/>
          </a:solidFill>
          <a:latin typeface="Century Gothic"/>
          <a:ea typeface="+mj-ea"/>
          <a:cs typeface="Century Gothic"/>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7/24/2025</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7793346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5300" y="1600200"/>
            <a:ext cx="8915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8FF160E-C8D6-410B-AC17-3142392AE501}"/>
              </a:ext>
            </a:extLst>
          </p:cNvPr>
          <p:cNvSpPr>
            <a:spLocks noGrp="1"/>
          </p:cNvSpPr>
          <p:nvPr>
            <p:ph type="sldNum" sz="quarter" idx="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94582265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hf hdr="0" ftr="0" dt="0"/>
  <p:txStyles>
    <p:titleStyle>
      <a:lvl1pPr algn="ctr" defTabSz="914400" rtl="0" eaLnBrk="1" latinLnBrk="0" hangingPunct="1">
        <a:spcBef>
          <a:spcPct val="0"/>
        </a:spcBef>
        <a:buNone/>
        <a:defRPr sz="4400" kern="1200">
          <a:solidFill>
            <a:schemeClr val="accent1"/>
          </a:solidFill>
          <a:latin typeface="Century Gothic"/>
          <a:ea typeface="+mj-ea"/>
          <a:cs typeface="Century Gothic"/>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5300" y="1600200"/>
            <a:ext cx="8915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8FF160E-C8D6-410B-AC17-3142392AE501}"/>
              </a:ext>
            </a:extLst>
          </p:cNvPr>
          <p:cNvSpPr>
            <a:spLocks noGrp="1"/>
          </p:cNvSpPr>
          <p:nvPr>
            <p:ph type="sldNum" sz="quarter" idx="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31156260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hdr="0" ftr="0" dt="0"/>
  <p:txStyles>
    <p:titleStyle>
      <a:lvl1pPr algn="ctr" defTabSz="914400" rtl="0" eaLnBrk="1" latinLnBrk="0" hangingPunct="1">
        <a:spcBef>
          <a:spcPct val="0"/>
        </a:spcBef>
        <a:buNone/>
        <a:defRPr sz="4400" kern="1200">
          <a:solidFill>
            <a:schemeClr val="accent1"/>
          </a:solidFill>
          <a:latin typeface="Century Gothic"/>
          <a:ea typeface="+mj-ea"/>
          <a:cs typeface="Century Gothic"/>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744539" y="3352801"/>
            <a:ext cx="8416925" cy="2449513"/>
          </a:xfrm>
        </p:spPr>
        <p:txBody>
          <a:bodyPr>
            <a:noAutofit/>
          </a:bodyPr>
          <a:lstStyle/>
          <a:p>
            <a:pPr eaLnBrk="1" hangingPunct="1"/>
            <a:r>
              <a:rPr lang="en-US" altLang="en-US" sz="5000" dirty="0">
                <a:solidFill>
                  <a:srgbClr val="558ED5"/>
                </a:solidFill>
                <a:latin typeface="Century Gothic" pitchFamily="34" charset="0"/>
                <a:ea typeface="SimSun" pitchFamily="2" charset="-122"/>
                <a:cs typeface="+mn-cs"/>
              </a:rPr>
              <a:t>AASC Lesson 1.3:</a:t>
            </a:r>
            <a:br>
              <a:rPr lang="en-US" altLang="en-US" sz="5000" dirty="0">
                <a:solidFill>
                  <a:srgbClr val="558ED5"/>
                </a:solidFill>
                <a:latin typeface="Century Gothic" pitchFamily="34" charset="0"/>
                <a:ea typeface="SimSun" pitchFamily="2" charset="-122"/>
                <a:cs typeface="+mn-cs"/>
              </a:rPr>
            </a:br>
            <a:r>
              <a:rPr lang="en-US" altLang="en-US" sz="5000" dirty="0">
                <a:solidFill>
                  <a:srgbClr val="558ED5"/>
                </a:solidFill>
                <a:latin typeface="Century Gothic" pitchFamily="34" charset="0"/>
                <a:ea typeface="SimSun" pitchFamily="2" charset="-122"/>
                <a:cs typeface="+mn-cs"/>
              </a:rPr>
              <a:t>Ground Sign Awareness</a:t>
            </a:r>
          </a:p>
        </p:txBody>
      </p:sp>
      <p:pic>
        <p:nvPicPr>
          <p:cNvPr id="6" name="Picture Placeholder 5" descr="32211-2.jpg"/>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t="25220" b="25220"/>
          <a:stretch>
            <a:fillRect/>
          </a:stretch>
        </p:blipFill>
        <p:spPr>
          <a:xfrm>
            <a:off x="752475" y="363538"/>
            <a:ext cx="8401050" cy="2836862"/>
          </a:xfrm>
          <a:ln w="9525">
            <a:noFill/>
          </a:ln>
          <a:effectLst>
            <a:outerShdw blurRad="292100" dist="139700" dir="2700000" algn="tl" rotWithShape="0">
              <a:srgbClr val="333333">
                <a:alpha val="64999"/>
              </a:srgbClr>
            </a:outerShdw>
          </a:effectLst>
          <a:extLst>
            <a:ext uri="{91240B29-F687-4F45-9708-019B960494DF}">
              <a14:hiddenLine xmlns:a14="http://schemas.microsoft.com/office/drawing/2010/main" w="3175">
                <a:solidFill>
                  <a:srgbClr val="000000"/>
                </a:solidFill>
                <a:miter lim="800000"/>
                <a:headEnd/>
                <a:tailEnd/>
              </a14:hiddenLine>
            </a:ext>
          </a:extLst>
        </p:spPr>
      </p:pic>
      <p:sp>
        <p:nvSpPr>
          <p:cNvPr id="5" name="Slide Number Placeholder 4"/>
          <p:cNvSpPr>
            <a:spLocks noGrp="1"/>
          </p:cNvSpPr>
          <p:nvPr>
            <p:ph type="sldNum" sz="quarter" idx="14"/>
          </p:nvPr>
        </p:nvSpPr>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A2FFF2-7625-4073-ABBD-A11E258CBBEC}" type="slidenum">
              <a:rPr kumimoji="0" lang="en-US" altLang="ja-JP" sz="2000" b="0" i="0" u="none" strike="noStrike" kern="1200" cap="none" spc="0" normalizeH="0" baseline="0" noProof="0">
                <a:ln>
                  <a:noFill/>
                </a:ln>
                <a:solidFill>
                  <a:srgbClr val="404040"/>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ja-JP" sz="2000" b="0" i="0" u="none" strike="noStrike" kern="1200" cap="none" spc="0" normalizeH="0" baseline="0" noProof="0" dirty="0">
              <a:ln>
                <a:noFill/>
              </a:ln>
              <a:solidFill>
                <a:srgbClr val="40404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772710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6424" y="1275708"/>
            <a:ext cx="8693150" cy="4306584"/>
          </a:xfrm>
        </p:spPr>
        <p:txBody>
          <a:bodyPr/>
          <a:lstStyle/>
          <a:p>
            <a:pPr marL="0" indent="0">
              <a:buNone/>
            </a:pPr>
            <a:endParaRPr lang="en-US" sz="2000" dirty="0">
              <a:latin typeface="Century Gothic" panose="020B0502020202020204" pitchFamily="34" charset="0"/>
            </a:endParaRPr>
          </a:p>
          <a:p>
            <a:pPr marL="0" indent="0">
              <a:buNone/>
            </a:pPr>
            <a:r>
              <a:rPr lang="en-US" sz="2000" dirty="0">
                <a:latin typeface="Century Gothic" panose="020B0502020202020204" pitchFamily="34" charset="0"/>
              </a:rPr>
              <a:t>There are two methods used to see things.</a:t>
            </a:r>
          </a:p>
          <a:p>
            <a:pPr marL="0" indent="0">
              <a:buNone/>
            </a:pPr>
            <a:endParaRPr lang="en-US" sz="2000" dirty="0">
              <a:latin typeface="Century Gothic" panose="020B0502020202020204" pitchFamily="34" charset="0"/>
            </a:endParaRPr>
          </a:p>
          <a:p>
            <a:pPr marL="457200" indent="-457200">
              <a:buFont typeface="+mj-lt"/>
              <a:buAutoNum type="arabicPeriod"/>
            </a:pPr>
            <a:r>
              <a:rPr lang="en-US" sz="2000" dirty="0">
                <a:latin typeface="Century Gothic" panose="020B0502020202020204" pitchFamily="34" charset="0"/>
              </a:rPr>
              <a:t>Scanning – general &amp; systematic examination of an area in order to detect anything out of the norm</a:t>
            </a:r>
          </a:p>
          <a:p>
            <a:pPr marL="457200" indent="-457200">
              <a:buFont typeface="+mj-lt"/>
              <a:buAutoNum type="arabicPeriod"/>
            </a:pPr>
            <a:endParaRPr lang="en-US" sz="2000" dirty="0">
              <a:latin typeface="Century Gothic" panose="020B0502020202020204" pitchFamily="34" charset="0"/>
            </a:endParaRPr>
          </a:p>
          <a:p>
            <a:pPr marL="457200" indent="-457200">
              <a:buFont typeface="+mj-lt"/>
              <a:buAutoNum type="arabicPeriod"/>
            </a:pPr>
            <a:r>
              <a:rPr lang="en-US" sz="2000" dirty="0">
                <a:latin typeface="Century Gothic" panose="020B0502020202020204" pitchFamily="34" charset="0"/>
              </a:rPr>
              <a:t>Searching – a thorough examination of specific features in the area</a:t>
            </a:r>
          </a:p>
          <a:p>
            <a:endParaRPr lang="en-US" sz="2000" dirty="0">
              <a:latin typeface="Century Gothic" panose="020B0502020202020204" pitchFamily="34" charset="0"/>
            </a:endParaRPr>
          </a:p>
          <a:p>
            <a:pPr marL="0" indent="0">
              <a:buNone/>
            </a:pPr>
            <a:r>
              <a:rPr lang="en-US" sz="2000" dirty="0">
                <a:latin typeface="Century Gothic" panose="020B0502020202020204" pitchFamily="34" charset="0"/>
              </a:rPr>
              <a:t>Both require concentration  &amp; a knowledge of both Why Things Are Seen and the principles of camouflage &amp; concealment</a:t>
            </a:r>
          </a:p>
          <a:p>
            <a:pPr marL="0" indent="0">
              <a:buNone/>
            </a:pPr>
            <a:endParaRPr lang="en-US" sz="2000" dirty="0">
              <a:latin typeface="Century Gothic" panose="020B0502020202020204" pitchFamily="34" charset="0"/>
            </a:endParaRPr>
          </a:p>
          <a:p>
            <a:endParaRPr lang="en-GB" dirty="0">
              <a:latin typeface="Century Gothic" panose="020B0502020202020204" pitchFamily="34" charset="0"/>
            </a:endParaRPr>
          </a:p>
        </p:txBody>
      </p:sp>
      <p:sp>
        <p:nvSpPr>
          <p:cNvPr id="4" name="Title 3"/>
          <p:cNvSpPr>
            <a:spLocks noGrp="1"/>
          </p:cNvSpPr>
          <p:nvPr>
            <p:ph type="title"/>
          </p:nvPr>
        </p:nvSpPr>
        <p:spPr>
          <a:xfrm>
            <a:off x="681036" y="54195"/>
            <a:ext cx="8543925" cy="773087"/>
          </a:xfrm>
        </p:spPr>
        <p:txBody>
          <a:bodyPr>
            <a:normAutofit/>
          </a:bodyPr>
          <a:lstStyle/>
          <a:p>
            <a:r>
              <a:rPr lang="en-US" b="0">
                <a:latin typeface="Century Gothic" panose="020B0502020202020204" pitchFamily="34" charset="0"/>
              </a:rPr>
              <a:t>Methods of Observation</a:t>
            </a:r>
            <a:endParaRPr lang="en-GB" b="0">
              <a:latin typeface="Century Gothic" panose="020B0502020202020204" pitchFamily="34" charset="0"/>
            </a:endParaRPr>
          </a:p>
        </p:txBody>
      </p:sp>
    </p:spTree>
    <p:extLst>
      <p:ext uri="{BB962C8B-B14F-4D97-AF65-F5344CB8AC3E}">
        <p14:creationId xmlns:p14="http://schemas.microsoft.com/office/powerpoint/2010/main" val="254888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FDDFC-3257-5777-7AAF-D755EAEC613B}"/>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978E9B8C-D53F-40BC-EEB8-EB617BB6762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F5BB56F3-0770-59E7-FDBE-976A7389EBD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C565FD89-E5EE-E09C-4B31-3AABB0F01C2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5FEA34B-96B6-3A1B-4D84-8FD924610FB3}"/>
              </a:ext>
            </a:extLst>
          </p:cNvPr>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3400" y="618026"/>
            <a:ext cx="600462" cy="509981"/>
          </a:xfrm>
          <a:prstGeom prst="rect">
            <a:avLst/>
          </a:prstGeom>
        </p:spPr>
      </p:pic>
      <p:sp>
        <p:nvSpPr>
          <p:cNvPr id="19457" name="Rectangle 2">
            <a:extLst>
              <a:ext uri="{FF2B5EF4-FFF2-40B4-BE49-F238E27FC236}">
                <a16:creationId xmlns:a16="http://schemas.microsoft.com/office/drawing/2014/main" id="{503AD586-6741-1A3B-01C4-CB9C3A908BCC}"/>
              </a:ext>
            </a:extLst>
          </p:cNvPr>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dirty="0">
                <a:solidFill>
                  <a:prstClr val="white"/>
                </a:solidFill>
                <a:ea typeface="+mn-ea"/>
                <a:cs typeface="+mn-cs"/>
              </a:rPr>
              <a:t>2.3.3</a:t>
            </a:r>
            <a:r>
              <a:rPr lang="en-US" sz="3200" kern="1200" dirty="0">
                <a:solidFill>
                  <a:prstClr val="white"/>
                </a:solidFill>
                <a:ea typeface="+mn-ea"/>
                <a:cs typeface="+mn-cs"/>
              </a:rPr>
              <a:t> GSA </a:t>
            </a:r>
            <a:r>
              <a:rPr lang="en-US" sz="3200">
                <a:solidFill>
                  <a:prstClr val="white"/>
                </a:solidFill>
                <a:ea typeface="+mn-ea"/>
                <a:cs typeface="+mn-cs"/>
              </a:rPr>
              <a:t>Characteristics</a:t>
            </a:r>
            <a:r>
              <a:rPr lang="en-US" sz="3200" kern="1200" dirty="0">
                <a:solidFill>
                  <a:prstClr val="white"/>
                </a:solidFill>
                <a:ea typeface="+mn-ea"/>
                <a:cs typeface="+mn-cs"/>
              </a:rPr>
              <a:t> </a:t>
            </a:r>
          </a:p>
        </p:txBody>
      </p:sp>
      <p:sp>
        <p:nvSpPr>
          <p:cNvPr id="2" name="Slide Number Placeholder 1">
            <a:extLst>
              <a:ext uri="{FF2B5EF4-FFF2-40B4-BE49-F238E27FC236}">
                <a16:creationId xmlns:a16="http://schemas.microsoft.com/office/drawing/2014/main" id="{D86963F5-26E2-1A5E-C9E2-FD6AEF8CBFB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1990327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64AACC0-C716-1143-8AF8-66368D1FB1B2}"/>
              </a:ext>
            </a:extLst>
          </p:cNvPr>
          <p:cNvSpPr>
            <a:spLocks noGrp="1"/>
          </p:cNvSpPr>
          <p:nvPr>
            <p:ph idx="1"/>
          </p:nvPr>
        </p:nvSpPr>
        <p:spPr>
          <a:xfrm>
            <a:off x="371475" y="1181100"/>
            <a:ext cx="8763000" cy="4495800"/>
          </a:xfrm>
        </p:spPr>
        <p:txBody>
          <a:bodyPr>
            <a:noAutofit/>
          </a:bodyPr>
          <a:lstStyle/>
          <a:p>
            <a:pPr marL="0" indent="0">
              <a:buNone/>
            </a:pPr>
            <a:r>
              <a:rPr lang="en-ZA" sz="2400" dirty="0"/>
              <a:t>GSA has six characteristics:</a:t>
            </a:r>
          </a:p>
          <a:p>
            <a:pPr lvl="1">
              <a:buFont typeface="Arial" panose="020B0604020202020204" pitchFamily="34" charset="0"/>
              <a:buChar char="•"/>
            </a:pPr>
            <a:r>
              <a:rPr lang="en-ZA" sz="2400" dirty="0"/>
              <a:t>Disturbance </a:t>
            </a:r>
          </a:p>
          <a:p>
            <a:pPr lvl="1">
              <a:buFont typeface="Arial" panose="020B0604020202020204" pitchFamily="34" charset="0"/>
              <a:buChar char="•"/>
            </a:pPr>
            <a:r>
              <a:rPr lang="en-ZA" sz="2400" dirty="0"/>
              <a:t>Regularity</a:t>
            </a:r>
          </a:p>
          <a:p>
            <a:pPr lvl="1">
              <a:buFont typeface="Arial" panose="020B0604020202020204" pitchFamily="34" charset="0"/>
              <a:buChar char="•"/>
            </a:pPr>
            <a:r>
              <a:rPr lang="en-ZA" sz="2400" dirty="0"/>
              <a:t>Discardable</a:t>
            </a:r>
          </a:p>
          <a:p>
            <a:pPr lvl="1">
              <a:buFont typeface="Arial" panose="020B0604020202020204" pitchFamily="34" charset="0"/>
              <a:buChar char="•"/>
            </a:pPr>
            <a:r>
              <a:rPr lang="en-ZA" sz="2400" dirty="0"/>
              <a:t>Flattening</a:t>
            </a:r>
          </a:p>
          <a:p>
            <a:pPr lvl="1">
              <a:buFont typeface="Arial" panose="020B0604020202020204" pitchFamily="34" charset="0"/>
              <a:buChar char="•"/>
            </a:pPr>
            <a:r>
              <a:rPr lang="en-ZA" sz="2400" dirty="0"/>
              <a:t>Transfer</a:t>
            </a:r>
          </a:p>
          <a:p>
            <a:pPr lvl="1">
              <a:buFont typeface="Arial" panose="020B0604020202020204" pitchFamily="34" charset="0"/>
              <a:buChar char="•"/>
            </a:pPr>
            <a:r>
              <a:rPr lang="en-ZA" sz="2400" dirty="0"/>
              <a:t>Colour changes / Discolouration</a:t>
            </a:r>
          </a:p>
        </p:txBody>
      </p:sp>
      <p:sp>
        <p:nvSpPr>
          <p:cNvPr id="5" name="Slide Number Placeholder 1">
            <a:extLst>
              <a:ext uri="{FF2B5EF4-FFF2-40B4-BE49-F238E27FC236}">
                <a16:creationId xmlns:a16="http://schemas.microsoft.com/office/drawing/2014/main" id="{9FCBEDA5-D138-6746-AB99-B92544A34209}"/>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 name="Title 3">
            <a:extLst>
              <a:ext uri="{FF2B5EF4-FFF2-40B4-BE49-F238E27FC236}">
                <a16:creationId xmlns:a16="http://schemas.microsoft.com/office/drawing/2014/main" id="{0E83F461-2618-BD81-32CE-EB0067A5BB61}"/>
              </a:ext>
            </a:extLst>
          </p:cNvPr>
          <p:cNvSpPr>
            <a:spLocks noGrp="1"/>
          </p:cNvSpPr>
          <p:nvPr>
            <p:ph type="title"/>
          </p:nvPr>
        </p:nvSpPr>
        <p:spPr>
          <a:xfrm>
            <a:off x="681037" y="0"/>
            <a:ext cx="8543925" cy="773087"/>
          </a:xfrm>
        </p:spPr>
        <p:txBody>
          <a:bodyPr>
            <a:normAutofit/>
          </a:bodyPr>
          <a:lstStyle/>
          <a:p>
            <a:pPr algn="ctr"/>
            <a:r>
              <a:rPr lang="en-US" sz="3200" dirty="0"/>
              <a:t>GSA Characteristics </a:t>
            </a:r>
          </a:p>
        </p:txBody>
      </p:sp>
    </p:spTree>
    <p:extLst>
      <p:ext uri="{BB962C8B-B14F-4D97-AF65-F5344CB8AC3E}">
        <p14:creationId xmlns:p14="http://schemas.microsoft.com/office/powerpoint/2010/main" val="2696314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0">
            <a:extLst>
              <a:ext uri="{FF2B5EF4-FFF2-40B4-BE49-F238E27FC236}">
                <a16:creationId xmlns:a16="http://schemas.microsoft.com/office/drawing/2014/main" id="{B85BA326-6070-354D-A140-6A1AAEA0CF00}"/>
              </a:ext>
            </a:extLst>
          </p:cNvPr>
          <p:cNvSpPr>
            <a:spLocks noGrp="1"/>
          </p:cNvSpPr>
          <p:nvPr>
            <p:ph type="title"/>
          </p:nvPr>
        </p:nvSpPr>
        <p:spPr>
          <a:xfrm>
            <a:off x="33130" y="782192"/>
            <a:ext cx="3641369" cy="372978"/>
          </a:xfrm>
        </p:spPr>
        <p:txBody>
          <a:bodyPr>
            <a:normAutofit fontScale="90000"/>
          </a:bodyPr>
          <a:lstStyle/>
          <a:p>
            <a:r>
              <a:rPr lang="en-ZA" sz="2700" b="1" dirty="0">
                <a:solidFill>
                  <a:schemeClr val="tx1"/>
                </a:solidFill>
              </a:rPr>
              <a:t>Disturbance</a:t>
            </a:r>
            <a:endParaRPr lang="en-IE" sz="2700" b="1" dirty="0">
              <a:solidFill>
                <a:schemeClr val="tx1"/>
              </a:solidFill>
            </a:endParaRPr>
          </a:p>
        </p:txBody>
      </p:sp>
      <p:sp>
        <p:nvSpPr>
          <p:cNvPr id="10" name="Slide Number Placeholder 1">
            <a:extLst>
              <a:ext uri="{FF2B5EF4-FFF2-40B4-BE49-F238E27FC236}">
                <a16:creationId xmlns:a16="http://schemas.microsoft.com/office/drawing/2014/main" id="{879CD15B-417A-6946-AA5B-A95482112D30}"/>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4B2354BC-73E3-69C6-C547-8782A4D99EB2}"/>
              </a:ext>
            </a:extLst>
          </p:cNvPr>
          <p:cNvPicPr>
            <a:picLocks noChangeAspect="1"/>
          </p:cNvPicPr>
          <p:nvPr/>
        </p:nvPicPr>
        <p:blipFill rotWithShape="1">
          <a:blip r:embed="rId3"/>
          <a:srcRect b="8751"/>
          <a:stretch/>
        </p:blipFill>
        <p:spPr>
          <a:xfrm>
            <a:off x="895694" y="1221051"/>
            <a:ext cx="8114610" cy="4876574"/>
          </a:xfrm>
          <a:prstGeom prst="rect">
            <a:avLst/>
          </a:prstGeom>
        </p:spPr>
      </p:pic>
      <p:sp>
        <p:nvSpPr>
          <p:cNvPr id="3" name="Title 3">
            <a:extLst>
              <a:ext uri="{FF2B5EF4-FFF2-40B4-BE49-F238E27FC236}">
                <a16:creationId xmlns:a16="http://schemas.microsoft.com/office/drawing/2014/main" id="{5F19A0ED-E815-9D03-119F-E636D0B577C3}"/>
              </a:ext>
            </a:extLst>
          </p:cNvPr>
          <p:cNvSpPr txBox="1">
            <a:spLocks/>
          </p:cNvSpPr>
          <p:nvPr/>
        </p:nvSpPr>
        <p:spPr>
          <a:xfrm>
            <a:off x="681037" y="0"/>
            <a:ext cx="8543925" cy="773087"/>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0" kern="1200">
                <a:solidFill>
                  <a:schemeClr val="accent1"/>
                </a:solidFill>
                <a:latin typeface="Century Gothic" panose="020B0502020202020204" pitchFamily="34" charset="0"/>
                <a:ea typeface="+mj-ea"/>
                <a:cs typeface="Century Gothic"/>
              </a:defRPr>
            </a:lvl1pPr>
          </a:lstStyle>
          <a:p>
            <a:pPr algn="ctr"/>
            <a:r>
              <a:rPr lang="en-US" sz="3200"/>
              <a:t>GSA Characteristics </a:t>
            </a:r>
            <a:endParaRPr lang="en-US" sz="3200" dirty="0"/>
          </a:p>
        </p:txBody>
      </p:sp>
    </p:spTree>
    <p:extLst>
      <p:ext uri="{BB962C8B-B14F-4D97-AF65-F5344CB8AC3E}">
        <p14:creationId xmlns:p14="http://schemas.microsoft.com/office/powerpoint/2010/main" val="1752967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a:extLst>
              <a:ext uri="{FF2B5EF4-FFF2-40B4-BE49-F238E27FC236}">
                <a16:creationId xmlns:a16="http://schemas.microsoft.com/office/drawing/2014/main" id="{FB55BE42-53BD-BA48-AC7E-0E9D761D8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314" y="958924"/>
            <a:ext cx="4266486" cy="235082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descr="F:\HPSCANS\regularity.jpg">
            <a:extLst>
              <a:ext uri="{FF2B5EF4-FFF2-40B4-BE49-F238E27FC236}">
                <a16:creationId xmlns:a16="http://schemas.microsoft.com/office/drawing/2014/main" id="{B3075140-B317-904D-8B2F-C1AA3928DF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429000"/>
            <a:ext cx="2342317" cy="3212431"/>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1">
            <a:extLst>
              <a:ext uri="{FF2B5EF4-FFF2-40B4-BE49-F238E27FC236}">
                <a16:creationId xmlns:a16="http://schemas.microsoft.com/office/drawing/2014/main" id="{D321AA46-4035-A94E-A521-7951EB0AD255}"/>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 name="Title 10">
            <a:extLst>
              <a:ext uri="{FF2B5EF4-FFF2-40B4-BE49-F238E27FC236}">
                <a16:creationId xmlns:a16="http://schemas.microsoft.com/office/drawing/2014/main" id="{1793DBE4-5205-BFBA-F54F-51D4BB0A8026}"/>
              </a:ext>
            </a:extLst>
          </p:cNvPr>
          <p:cNvSpPr txBox="1">
            <a:spLocks/>
          </p:cNvSpPr>
          <p:nvPr/>
        </p:nvSpPr>
        <p:spPr>
          <a:xfrm>
            <a:off x="33130" y="782192"/>
            <a:ext cx="3641369" cy="372978"/>
          </a:xfrm>
          <a:prstGeom prst="rect">
            <a:avLst/>
          </a:prstGeom>
        </p:spPr>
        <p:txBody>
          <a:bodyPr vert="horz" lIns="91440" tIns="45720" rIns="91440" bIns="45720" rtlCol="0" anchor="b">
            <a:normAutofit fontScale="82500" lnSpcReduction="20000"/>
          </a:bodyPr>
          <a:lstStyle>
            <a:lvl1pPr algn="l" defTabSz="914400" rtl="0" eaLnBrk="1" latinLnBrk="0" hangingPunct="1">
              <a:spcBef>
                <a:spcPct val="0"/>
              </a:spcBef>
              <a:buNone/>
              <a:defRPr sz="2000" b="0" kern="1200">
                <a:solidFill>
                  <a:schemeClr val="accent1"/>
                </a:solidFill>
                <a:latin typeface="Century Gothic" panose="020B0502020202020204" pitchFamily="34" charset="0"/>
                <a:ea typeface="+mj-ea"/>
                <a:cs typeface="Century Gothic"/>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700" b="1" i="0" u="none" strike="noStrike" kern="1200" cap="none" spc="0" normalizeH="0" baseline="0" noProof="0" dirty="0">
                <a:ln>
                  <a:noFill/>
                </a:ln>
                <a:solidFill>
                  <a:prstClr val="black"/>
                </a:solidFill>
                <a:effectLst/>
                <a:uLnTx/>
                <a:uFillTx/>
                <a:latin typeface="Century Gothic" panose="020B0502020202020204" pitchFamily="34" charset="0"/>
                <a:ea typeface="+mj-ea"/>
              </a:rPr>
              <a:t>Regularity</a:t>
            </a:r>
            <a:endParaRPr kumimoji="0" lang="en-IE" sz="2700" b="1" i="0" u="none" strike="noStrike" kern="1200" cap="none" spc="0" normalizeH="0" baseline="0" noProof="0" dirty="0">
              <a:ln>
                <a:noFill/>
              </a:ln>
              <a:solidFill>
                <a:prstClr val="black"/>
              </a:solidFill>
              <a:effectLst/>
              <a:uLnTx/>
              <a:uFillTx/>
              <a:latin typeface="Century Gothic" panose="020B0502020202020204" pitchFamily="34" charset="0"/>
              <a:ea typeface="+mj-ea"/>
            </a:endParaRPr>
          </a:p>
        </p:txBody>
      </p:sp>
      <p:pic>
        <p:nvPicPr>
          <p:cNvPr id="6" name="Picture 5">
            <a:extLst>
              <a:ext uri="{FF2B5EF4-FFF2-40B4-BE49-F238E27FC236}">
                <a16:creationId xmlns:a16="http://schemas.microsoft.com/office/drawing/2014/main" id="{3AAC575B-146D-9C61-53BC-8E5677AFB950}"/>
              </a:ext>
            </a:extLst>
          </p:cNvPr>
          <p:cNvPicPr>
            <a:picLocks noChangeAspect="1"/>
          </p:cNvPicPr>
          <p:nvPr/>
        </p:nvPicPr>
        <p:blipFill>
          <a:blip r:embed="rId5"/>
          <a:stretch>
            <a:fillRect/>
          </a:stretch>
        </p:blipFill>
        <p:spPr>
          <a:xfrm>
            <a:off x="457200" y="1987170"/>
            <a:ext cx="4169686" cy="3175945"/>
          </a:xfrm>
          <a:prstGeom prst="rect">
            <a:avLst/>
          </a:prstGeom>
        </p:spPr>
      </p:pic>
      <p:sp>
        <p:nvSpPr>
          <p:cNvPr id="4" name="Title 3">
            <a:extLst>
              <a:ext uri="{FF2B5EF4-FFF2-40B4-BE49-F238E27FC236}">
                <a16:creationId xmlns:a16="http://schemas.microsoft.com/office/drawing/2014/main" id="{0835C908-9A9C-031E-5554-E90965A5FC86}"/>
              </a:ext>
            </a:extLst>
          </p:cNvPr>
          <p:cNvSpPr>
            <a:spLocks noGrp="1"/>
          </p:cNvSpPr>
          <p:nvPr>
            <p:ph type="title"/>
          </p:nvPr>
        </p:nvSpPr>
        <p:spPr>
          <a:xfrm>
            <a:off x="681037" y="0"/>
            <a:ext cx="8543925" cy="773087"/>
          </a:xfrm>
        </p:spPr>
        <p:txBody>
          <a:bodyPr>
            <a:normAutofit/>
          </a:bodyPr>
          <a:lstStyle/>
          <a:p>
            <a:pPr algn="ctr"/>
            <a:r>
              <a:rPr lang="en-US" sz="3200" dirty="0"/>
              <a:t>GSA Characteristics </a:t>
            </a:r>
          </a:p>
        </p:txBody>
      </p:sp>
    </p:spTree>
    <p:extLst>
      <p:ext uri="{BB962C8B-B14F-4D97-AF65-F5344CB8AC3E}">
        <p14:creationId xmlns:p14="http://schemas.microsoft.com/office/powerpoint/2010/main" val="1083335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5569F798-2F40-2143-9A16-985D3F661270}"/>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2" name="Title 10">
            <a:extLst>
              <a:ext uri="{FF2B5EF4-FFF2-40B4-BE49-F238E27FC236}">
                <a16:creationId xmlns:a16="http://schemas.microsoft.com/office/drawing/2014/main" id="{8558A662-6C35-545E-3D2B-1546C36B0B4B}"/>
              </a:ext>
            </a:extLst>
          </p:cNvPr>
          <p:cNvSpPr txBox="1">
            <a:spLocks/>
          </p:cNvSpPr>
          <p:nvPr/>
        </p:nvSpPr>
        <p:spPr>
          <a:xfrm>
            <a:off x="33130" y="782192"/>
            <a:ext cx="3641369" cy="372978"/>
          </a:xfrm>
          <a:prstGeom prst="rect">
            <a:avLst/>
          </a:prstGeom>
        </p:spPr>
        <p:txBody>
          <a:bodyPr vert="horz" lIns="91440" tIns="45720" rIns="91440" bIns="45720" rtlCol="0" anchor="b">
            <a:normAutofit fontScale="82500" lnSpcReduction="20000"/>
          </a:bodyPr>
          <a:lstStyle>
            <a:lvl1pPr algn="l" defTabSz="914400" rtl="0" eaLnBrk="1" latinLnBrk="0" hangingPunct="1">
              <a:spcBef>
                <a:spcPct val="0"/>
              </a:spcBef>
              <a:buNone/>
              <a:defRPr sz="2000" b="0" kern="1200">
                <a:solidFill>
                  <a:schemeClr val="accent1"/>
                </a:solidFill>
                <a:latin typeface="Century Gothic" panose="020B0502020202020204" pitchFamily="34" charset="0"/>
                <a:ea typeface="+mj-ea"/>
                <a:cs typeface="Century Gothic"/>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700" b="1" i="0" u="none" strike="noStrike" kern="1200" cap="none" spc="0" normalizeH="0" baseline="0" noProof="0" dirty="0" err="1">
                <a:ln>
                  <a:noFill/>
                </a:ln>
                <a:solidFill>
                  <a:prstClr val="black"/>
                </a:solidFill>
                <a:effectLst/>
                <a:uLnTx/>
                <a:uFillTx/>
                <a:latin typeface="Century Gothic" panose="020B0502020202020204" pitchFamily="34" charset="0"/>
                <a:ea typeface="+mj-ea"/>
              </a:rPr>
              <a:t>Discardables</a:t>
            </a:r>
            <a:endParaRPr kumimoji="0" lang="en-IE" sz="2700" b="1" i="0" u="none" strike="noStrike" kern="1200" cap="none" spc="0" normalizeH="0" baseline="0" noProof="0" dirty="0">
              <a:ln>
                <a:noFill/>
              </a:ln>
              <a:solidFill>
                <a:prstClr val="black"/>
              </a:solidFill>
              <a:effectLst/>
              <a:uLnTx/>
              <a:uFillTx/>
              <a:latin typeface="Century Gothic" panose="020B0502020202020204" pitchFamily="34" charset="0"/>
              <a:ea typeface="+mj-ea"/>
            </a:endParaRPr>
          </a:p>
        </p:txBody>
      </p:sp>
      <p:pic>
        <p:nvPicPr>
          <p:cNvPr id="14" name="Picture 13">
            <a:extLst>
              <a:ext uri="{FF2B5EF4-FFF2-40B4-BE49-F238E27FC236}">
                <a16:creationId xmlns:a16="http://schemas.microsoft.com/office/drawing/2014/main" id="{E84A138E-2C95-EA04-28AA-5E40D0BA78E4}"/>
              </a:ext>
            </a:extLst>
          </p:cNvPr>
          <p:cNvPicPr>
            <a:picLocks noChangeAspect="1"/>
          </p:cNvPicPr>
          <p:nvPr/>
        </p:nvPicPr>
        <p:blipFill>
          <a:blip r:embed="rId3"/>
          <a:stretch>
            <a:fillRect/>
          </a:stretch>
        </p:blipFill>
        <p:spPr>
          <a:xfrm>
            <a:off x="2438399" y="754650"/>
            <a:ext cx="5029201" cy="6029115"/>
          </a:xfrm>
          <a:prstGeom prst="rect">
            <a:avLst/>
          </a:prstGeom>
        </p:spPr>
      </p:pic>
      <p:sp>
        <p:nvSpPr>
          <p:cNvPr id="3" name="Title 3">
            <a:extLst>
              <a:ext uri="{FF2B5EF4-FFF2-40B4-BE49-F238E27FC236}">
                <a16:creationId xmlns:a16="http://schemas.microsoft.com/office/drawing/2014/main" id="{A1D41767-3316-954F-0AD5-9E717EC966F5}"/>
              </a:ext>
            </a:extLst>
          </p:cNvPr>
          <p:cNvSpPr>
            <a:spLocks noGrp="1"/>
          </p:cNvSpPr>
          <p:nvPr>
            <p:ph type="title"/>
          </p:nvPr>
        </p:nvSpPr>
        <p:spPr>
          <a:xfrm>
            <a:off x="681037" y="0"/>
            <a:ext cx="8543925" cy="773087"/>
          </a:xfrm>
        </p:spPr>
        <p:txBody>
          <a:bodyPr>
            <a:normAutofit/>
          </a:bodyPr>
          <a:lstStyle/>
          <a:p>
            <a:pPr algn="ctr"/>
            <a:r>
              <a:rPr lang="en-US" sz="3200" dirty="0"/>
              <a:t>GSA Characteristics </a:t>
            </a:r>
          </a:p>
        </p:txBody>
      </p:sp>
    </p:spTree>
    <p:extLst>
      <p:ext uri="{BB962C8B-B14F-4D97-AF65-F5344CB8AC3E}">
        <p14:creationId xmlns:p14="http://schemas.microsoft.com/office/powerpoint/2010/main" val="3805787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6B7FBB-FA12-A123-1E6E-CBC1E0167BC9}"/>
              </a:ext>
            </a:extLst>
          </p:cNvPr>
          <p:cNvPicPr>
            <a:picLocks noChangeAspect="1"/>
          </p:cNvPicPr>
          <p:nvPr/>
        </p:nvPicPr>
        <p:blipFill>
          <a:blip r:embed="rId3"/>
          <a:stretch>
            <a:fillRect/>
          </a:stretch>
        </p:blipFill>
        <p:spPr>
          <a:xfrm>
            <a:off x="3506795" y="4025516"/>
            <a:ext cx="5624080" cy="2819232"/>
          </a:xfrm>
          <a:prstGeom prst="rect">
            <a:avLst/>
          </a:prstGeom>
        </p:spPr>
      </p:pic>
      <p:sp>
        <p:nvSpPr>
          <p:cNvPr id="8" name="Slide Number Placeholder 1">
            <a:extLst>
              <a:ext uri="{FF2B5EF4-FFF2-40B4-BE49-F238E27FC236}">
                <a16:creationId xmlns:a16="http://schemas.microsoft.com/office/drawing/2014/main" id="{5D645F18-10DE-EC40-A853-E44067BE4760}"/>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7" name="Title 10">
            <a:extLst>
              <a:ext uri="{FF2B5EF4-FFF2-40B4-BE49-F238E27FC236}">
                <a16:creationId xmlns:a16="http://schemas.microsoft.com/office/drawing/2014/main" id="{EF55BB2E-CFDE-327A-AD0F-CC25AA84EFD6}"/>
              </a:ext>
            </a:extLst>
          </p:cNvPr>
          <p:cNvSpPr txBox="1">
            <a:spLocks/>
          </p:cNvSpPr>
          <p:nvPr/>
        </p:nvSpPr>
        <p:spPr>
          <a:xfrm>
            <a:off x="33130" y="782192"/>
            <a:ext cx="3641369" cy="372978"/>
          </a:xfrm>
          <a:prstGeom prst="rect">
            <a:avLst/>
          </a:prstGeom>
        </p:spPr>
        <p:txBody>
          <a:bodyPr vert="horz" lIns="91440" tIns="45720" rIns="91440" bIns="45720" rtlCol="0" anchor="b">
            <a:normAutofit fontScale="82500" lnSpcReduction="20000"/>
          </a:bodyPr>
          <a:lstStyle>
            <a:lvl1pPr algn="l" defTabSz="914400" rtl="0" eaLnBrk="1" latinLnBrk="0" hangingPunct="1">
              <a:spcBef>
                <a:spcPct val="0"/>
              </a:spcBef>
              <a:buNone/>
              <a:defRPr sz="2000" b="0" kern="1200">
                <a:solidFill>
                  <a:schemeClr val="accent1"/>
                </a:solidFill>
                <a:latin typeface="Century Gothic" panose="020B0502020202020204" pitchFamily="34" charset="0"/>
                <a:ea typeface="+mj-ea"/>
                <a:cs typeface="Century Gothic"/>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700" b="1" i="0" u="none" strike="noStrike" kern="1200" cap="none" spc="0" normalizeH="0" baseline="0" noProof="0" dirty="0">
                <a:ln>
                  <a:noFill/>
                </a:ln>
                <a:solidFill>
                  <a:prstClr val="black"/>
                </a:solidFill>
                <a:effectLst/>
                <a:uLnTx/>
                <a:uFillTx/>
                <a:latin typeface="Century Gothic" panose="020B0502020202020204" pitchFamily="34" charset="0"/>
                <a:ea typeface="+mj-ea"/>
              </a:rPr>
              <a:t>Flattening</a:t>
            </a:r>
            <a:endParaRPr kumimoji="0" lang="en-IE" sz="2700" b="1" i="0" u="none" strike="noStrike" kern="1200" cap="none" spc="0" normalizeH="0" baseline="0" noProof="0" dirty="0">
              <a:ln>
                <a:noFill/>
              </a:ln>
              <a:solidFill>
                <a:prstClr val="black"/>
              </a:solidFill>
              <a:effectLst/>
              <a:uLnTx/>
              <a:uFillTx/>
              <a:latin typeface="Century Gothic" panose="020B0502020202020204" pitchFamily="34" charset="0"/>
              <a:ea typeface="+mj-ea"/>
            </a:endParaRPr>
          </a:p>
        </p:txBody>
      </p:sp>
      <p:pic>
        <p:nvPicPr>
          <p:cNvPr id="10" name="Picture 9">
            <a:extLst>
              <a:ext uri="{FF2B5EF4-FFF2-40B4-BE49-F238E27FC236}">
                <a16:creationId xmlns:a16="http://schemas.microsoft.com/office/drawing/2014/main" id="{AB7C46D7-5A76-51EE-E51C-1853D4C3C99F}"/>
              </a:ext>
            </a:extLst>
          </p:cNvPr>
          <p:cNvPicPr>
            <a:picLocks noChangeAspect="1"/>
          </p:cNvPicPr>
          <p:nvPr/>
        </p:nvPicPr>
        <p:blipFill>
          <a:blip r:embed="rId4"/>
          <a:stretch>
            <a:fillRect/>
          </a:stretch>
        </p:blipFill>
        <p:spPr>
          <a:xfrm>
            <a:off x="228600" y="1295400"/>
            <a:ext cx="5891213" cy="3141980"/>
          </a:xfrm>
          <a:prstGeom prst="rect">
            <a:avLst/>
          </a:prstGeom>
        </p:spPr>
      </p:pic>
      <p:sp>
        <p:nvSpPr>
          <p:cNvPr id="3" name="Title 3">
            <a:extLst>
              <a:ext uri="{FF2B5EF4-FFF2-40B4-BE49-F238E27FC236}">
                <a16:creationId xmlns:a16="http://schemas.microsoft.com/office/drawing/2014/main" id="{3852F8C8-9770-9C9B-7A32-07290E4B8DF2}"/>
              </a:ext>
            </a:extLst>
          </p:cNvPr>
          <p:cNvSpPr>
            <a:spLocks noGrp="1"/>
          </p:cNvSpPr>
          <p:nvPr>
            <p:ph type="title"/>
          </p:nvPr>
        </p:nvSpPr>
        <p:spPr>
          <a:xfrm>
            <a:off x="681037" y="0"/>
            <a:ext cx="8543925" cy="773087"/>
          </a:xfrm>
        </p:spPr>
        <p:txBody>
          <a:bodyPr>
            <a:normAutofit/>
          </a:bodyPr>
          <a:lstStyle/>
          <a:p>
            <a:pPr algn="ctr"/>
            <a:r>
              <a:rPr lang="en-US" sz="3200" dirty="0"/>
              <a:t>GSA Characteristics </a:t>
            </a:r>
          </a:p>
        </p:txBody>
      </p:sp>
    </p:spTree>
    <p:extLst>
      <p:ext uri="{BB962C8B-B14F-4D97-AF65-F5344CB8AC3E}">
        <p14:creationId xmlns:p14="http://schemas.microsoft.com/office/powerpoint/2010/main" val="1620854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1ED6F1DA-BF40-E545-AB6F-939C416D357B}"/>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 name="Title 10">
            <a:extLst>
              <a:ext uri="{FF2B5EF4-FFF2-40B4-BE49-F238E27FC236}">
                <a16:creationId xmlns:a16="http://schemas.microsoft.com/office/drawing/2014/main" id="{E0C3C8DE-080F-AEC6-5AAF-1DA653442989}"/>
              </a:ext>
            </a:extLst>
          </p:cNvPr>
          <p:cNvSpPr txBox="1">
            <a:spLocks/>
          </p:cNvSpPr>
          <p:nvPr/>
        </p:nvSpPr>
        <p:spPr>
          <a:xfrm>
            <a:off x="33130" y="782192"/>
            <a:ext cx="3641369" cy="372978"/>
          </a:xfrm>
          <a:prstGeom prst="rect">
            <a:avLst/>
          </a:prstGeom>
        </p:spPr>
        <p:txBody>
          <a:bodyPr vert="horz" lIns="91440" tIns="45720" rIns="91440" bIns="45720" rtlCol="0" anchor="b">
            <a:normAutofit fontScale="82500" lnSpcReduction="20000"/>
          </a:bodyPr>
          <a:lstStyle>
            <a:lvl1pPr algn="l" defTabSz="914400" rtl="0" eaLnBrk="1" latinLnBrk="0" hangingPunct="1">
              <a:spcBef>
                <a:spcPct val="0"/>
              </a:spcBef>
              <a:buNone/>
              <a:defRPr sz="2000" b="0" kern="1200">
                <a:solidFill>
                  <a:schemeClr val="accent1"/>
                </a:solidFill>
                <a:latin typeface="Century Gothic" panose="020B0502020202020204" pitchFamily="34" charset="0"/>
                <a:ea typeface="+mj-ea"/>
                <a:cs typeface="Century Gothic"/>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700" b="1" i="0" u="none" strike="noStrike" kern="1200" cap="none" spc="0" normalizeH="0" baseline="0" noProof="0" dirty="0">
                <a:ln>
                  <a:noFill/>
                </a:ln>
                <a:solidFill>
                  <a:prstClr val="black"/>
                </a:solidFill>
                <a:effectLst/>
                <a:uLnTx/>
                <a:uFillTx/>
                <a:latin typeface="Century Gothic" panose="020B0502020202020204" pitchFamily="34" charset="0"/>
                <a:ea typeface="+mj-ea"/>
              </a:rPr>
              <a:t>Transfer</a:t>
            </a:r>
            <a:endParaRPr kumimoji="0" lang="en-IE" sz="2700" b="1" i="0" u="none" strike="noStrike" kern="1200" cap="none" spc="0" normalizeH="0" baseline="0" noProof="0" dirty="0">
              <a:ln>
                <a:noFill/>
              </a:ln>
              <a:solidFill>
                <a:prstClr val="black"/>
              </a:solidFill>
              <a:effectLst/>
              <a:uLnTx/>
              <a:uFillTx/>
              <a:latin typeface="Century Gothic" panose="020B0502020202020204" pitchFamily="34" charset="0"/>
              <a:ea typeface="+mj-ea"/>
            </a:endParaRPr>
          </a:p>
        </p:txBody>
      </p:sp>
      <p:pic>
        <p:nvPicPr>
          <p:cNvPr id="6" name="Picture 5">
            <a:extLst>
              <a:ext uri="{FF2B5EF4-FFF2-40B4-BE49-F238E27FC236}">
                <a16:creationId xmlns:a16="http://schemas.microsoft.com/office/drawing/2014/main" id="{9F154085-9BDB-01F9-BD6C-E4106711F22F}"/>
              </a:ext>
            </a:extLst>
          </p:cNvPr>
          <p:cNvPicPr>
            <a:picLocks noChangeAspect="1"/>
          </p:cNvPicPr>
          <p:nvPr/>
        </p:nvPicPr>
        <p:blipFill rotWithShape="1">
          <a:blip r:embed="rId3"/>
          <a:srcRect t="13159" b="22519"/>
          <a:stretch/>
        </p:blipFill>
        <p:spPr>
          <a:xfrm>
            <a:off x="2324099" y="1031982"/>
            <a:ext cx="5257800" cy="5321056"/>
          </a:xfrm>
          <a:prstGeom prst="rect">
            <a:avLst/>
          </a:prstGeom>
        </p:spPr>
      </p:pic>
      <p:sp>
        <p:nvSpPr>
          <p:cNvPr id="8" name="Title 3">
            <a:extLst>
              <a:ext uri="{FF2B5EF4-FFF2-40B4-BE49-F238E27FC236}">
                <a16:creationId xmlns:a16="http://schemas.microsoft.com/office/drawing/2014/main" id="{9B68F742-82BB-D430-E692-CD3AFFD5111A}"/>
              </a:ext>
            </a:extLst>
          </p:cNvPr>
          <p:cNvSpPr>
            <a:spLocks noGrp="1"/>
          </p:cNvSpPr>
          <p:nvPr>
            <p:ph type="title"/>
          </p:nvPr>
        </p:nvSpPr>
        <p:spPr>
          <a:xfrm>
            <a:off x="681037" y="0"/>
            <a:ext cx="8543925" cy="773087"/>
          </a:xfrm>
        </p:spPr>
        <p:txBody>
          <a:bodyPr>
            <a:normAutofit/>
          </a:bodyPr>
          <a:lstStyle/>
          <a:p>
            <a:pPr algn="ctr"/>
            <a:r>
              <a:rPr lang="en-US" sz="3200" dirty="0"/>
              <a:t>GSA Characteristics </a:t>
            </a:r>
          </a:p>
        </p:txBody>
      </p:sp>
    </p:spTree>
    <p:extLst>
      <p:ext uri="{BB962C8B-B14F-4D97-AF65-F5344CB8AC3E}">
        <p14:creationId xmlns:p14="http://schemas.microsoft.com/office/powerpoint/2010/main" val="977196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HPSCANS\colour change.jpg">
            <a:extLst>
              <a:ext uri="{FF2B5EF4-FFF2-40B4-BE49-F238E27FC236}">
                <a16:creationId xmlns:a16="http://schemas.microsoft.com/office/drawing/2014/main" id="{CE031B9E-F4EF-3643-AB85-36724C4C7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93354"/>
            <a:ext cx="4862753" cy="52376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4F97C62-F8A7-0E44-B6C0-E6F5FBDCDCE5}"/>
              </a:ext>
            </a:extLst>
          </p:cNvPr>
          <p:cNvPicPr>
            <a:picLocks noChangeAspect="1"/>
          </p:cNvPicPr>
          <p:nvPr/>
        </p:nvPicPr>
        <p:blipFill>
          <a:blip r:embed="rId4"/>
          <a:stretch>
            <a:fillRect/>
          </a:stretch>
        </p:blipFill>
        <p:spPr>
          <a:xfrm>
            <a:off x="152400" y="1828800"/>
            <a:ext cx="4370847" cy="3276600"/>
          </a:xfrm>
          <a:prstGeom prst="rect">
            <a:avLst/>
          </a:prstGeom>
          <a:ln>
            <a:noFill/>
          </a:ln>
        </p:spPr>
      </p:pic>
      <p:sp>
        <p:nvSpPr>
          <p:cNvPr id="8" name="Slide Number Placeholder 1">
            <a:extLst>
              <a:ext uri="{FF2B5EF4-FFF2-40B4-BE49-F238E27FC236}">
                <a16:creationId xmlns:a16="http://schemas.microsoft.com/office/drawing/2014/main" id="{FFD63338-5CC0-C24D-897B-72C975089C52}"/>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 name="Title 10">
            <a:extLst>
              <a:ext uri="{FF2B5EF4-FFF2-40B4-BE49-F238E27FC236}">
                <a16:creationId xmlns:a16="http://schemas.microsoft.com/office/drawing/2014/main" id="{912BD643-512F-6CA7-7C5C-AE76E4817053}"/>
              </a:ext>
            </a:extLst>
          </p:cNvPr>
          <p:cNvSpPr txBox="1">
            <a:spLocks/>
          </p:cNvSpPr>
          <p:nvPr/>
        </p:nvSpPr>
        <p:spPr>
          <a:xfrm>
            <a:off x="33130" y="782192"/>
            <a:ext cx="3641369" cy="372978"/>
          </a:xfrm>
          <a:prstGeom prst="rect">
            <a:avLst/>
          </a:prstGeom>
        </p:spPr>
        <p:txBody>
          <a:bodyPr vert="horz" lIns="91440" tIns="45720" rIns="91440" bIns="45720" rtlCol="0" anchor="b">
            <a:normAutofit fontScale="82500" lnSpcReduction="20000"/>
          </a:bodyPr>
          <a:lstStyle>
            <a:lvl1pPr algn="l" defTabSz="914400" rtl="0" eaLnBrk="1" latinLnBrk="0" hangingPunct="1">
              <a:spcBef>
                <a:spcPct val="0"/>
              </a:spcBef>
              <a:buNone/>
              <a:defRPr sz="2000" b="0" kern="1200">
                <a:solidFill>
                  <a:schemeClr val="accent1"/>
                </a:solidFill>
                <a:latin typeface="Century Gothic" panose="020B0502020202020204" pitchFamily="34" charset="0"/>
                <a:ea typeface="+mj-ea"/>
                <a:cs typeface="Century Gothic"/>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700" b="1" i="0" u="none" strike="noStrike" kern="1200" cap="none" spc="0" normalizeH="0" baseline="0" noProof="0" dirty="0">
                <a:ln>
                  <a:noFill/>
                </a:ln>
                <a:solidFill>
                  <a:prstClr val="black"/>
                </a:solidFill>
                <a:effectLst/>
                <a:uLnTx/>
                <a:uFillTx/>
                <a:latin typeface="Century Gothic" panose="020B0502020202020204" pitchFamily="34" charset="0"/>
                <a:ea typeface="+mj-ea"/>
              </a:rPr>
              <a:t>Colour Change</a:t>
            </a:r>
            <a:endParaRPr kumimoji="0" lang="en-IE" sz="2700" b="1" i="0" u="none" strike="noStrike" kern="1200" cap="none" spc="0" normalizeH="0" baseline="0" noProof="0" dirty="0">
              <a:ln>
                <a:noFill/>
              </a:ln>
              <a:solidFill>
                <a:prstClr val="black"/>
              </a:solidFill>
              <a:effectLst/>
              <a:uLnTx/>
              <a:uFillTx/>
              <a:latin typeface="Century Gothic" panose="020B0502020202020204" pitchFamily="34" charset="0"/>
              <a:ea typeface="+mj-ea"/>
            </a:endParaRPr>
          </a:p>
        </p:txBody>
      </p:sp>
      <p:sp>
        <p:nvSpPr>
          <p:cNvPr id="3" name="Title 3">
            <a:extLst>
              <a:ext uri="{FF2B5EF4-FFF2-40B4-BE49-F238E27FC236}">
                <a16:creationId xmlns:a16="http://schemas.microsoft.com/office/drawing/2014/main" id="{98220F03-2298-45D6-1925-1D2EDC125780}"/>
              </a:ext>
            </a:extLst>
          </p:cNvPr>
          <p:cNvSpPr>
            <a:spLocks noGrp="1"/>
          </p:cNvSpPr>
          <p:nvPr>
            <p:ph type="title"/>
          </p:nvPr>
        </p:nvSpPr>
        <p:spPr>
          <a:xfrm>
            <a:off x="681037" y="0"/>
            <a:ext cx="8543925" cy="773087"/>
          </a:xfrm>
        </p:spPr>
        <p:txBody>
          <a:bodyPr>
            <a:normAutofit/>
          </a:bodyPr>
          <a:lstStyle/>
          <a:p>
            <a:pPr algn="ctr"/>
            <a:r>
              <a:rPr lang="en-US" sz="3200" dirty="0"/>
              <a:t>GSA Characteristics </a:t>
            </a:r>
          </a:p>
        </p:txBody>
      </p:sp>
    </p:spTree>
    <p:extLst>
      <p:ext uri="{BB962C8B-B14F-4D97-AF65-F5344CB8AC3E}">
        <p14:creationId xmlns:p14="http://schemas.microsoft.com/office/powerpoint/2010/main" val="4015219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7CA0F-7540-4DB6-CBCC-278716CBF1C2}"/>
            </a:ext>
          </a:extLst>
        </p:cNvPr>
        <p:cNvGrpSpPr/>
        <p:nvPr/>
      </p:nvGrpSpPr>
      <p:grpSpPr>
        <a:xfrm>
          <a:off x="0" y="0"/>
          <a:ext cx="0" cy="0"/>
          <a:chOff x="0" y="0"/>
          <a:chExt cx="0" cy="0"/>
        </a:xfrm>
      </p:grpSpPr>
      <p:sp>
        <p:nvSpPr>
          <p:cNvPr id="9" name="Content Placeholder 1">
            <a:extLst>
              <a:ext uri="{FF2B5EF4-FFF2-40B4-BE49-F238E27FC236}">
                <a16:creationId xmlns:a16="http://schemas.microsoft.com/office/drawing/2014/main" id="{AC5CB9FF-7CFF-C636-645C-AC6C4D47F6A5}"/>
              </a:ext>
            </a:extLst>
          </p:cNvPr>
          <p:cNvSpPr>
            <a:spLocks noGrp="1"/>
          </p:cNvSpPr>
          <p:nvPr>
            <p:ph idx="1"/>
          </p:nvPr>
        </p:nvSpPr>
        <p:spPr>
          <a:xfrm>
            <a:off x="371474" y="1181100"/>
            <a:ext cx="5092624" cy="4495800"/>
          </a:xfrm>
        </p:spPr>
        <p:txBody>
          <a:bodyPr>
            <a:noAutofit/>
          </a:bodyPr>
          <a:lstStyle/>
          <a:p>
            <a:pPr marL="0" indent="0">
              <a:buNone/>
            </a:pPr>
            <a:r>
              <a:rPr lang="en-ZA" sz="2400" dirty="0"/>
              <a:t>General Considerations for GSA:</a:t>
            </a:r>
          </a:p>
          <a:p>
            <a:r>
              <a:rPr lang="en-ZA" sz="2400" dirty="0"/>
              <a:t>GSA is a skill that requires practice and needs to be maintained. </a:t>
            </a:r>
          </a:p>
          <a:p>
            <a:endParaRPr lang="en-ZA" sz="2400" dirty="0"/>
          </a:p>
          <a:p>
            <a:r>
              <a:rPr lang="en-ZA" sz="2400" dirty="0"/>
              <a:t>Environment specific</a:t>
            </a:r>
          </a:p>
          <a:p>
            <a:endParaRPr lang="en-ZA" sz="2400" dirty="0"/>
          </a:p>
          <a:p>
            <a:r>
              <a:rPr lang="en-ZA" sz="2400" dirty="0"/>
              <a:t>“Tuning In” </a:t>
            </a:r>
          </a:p>
        </p:txBody>
      </p:sp>
      <p:sp>
        <p:nvSpPr>
          <p:cNvPr id="5" name="Slide Number Placeholder 1">
            <a:extLst>
              <a:ext uri="{FF2B5EF4-FFF2-40B4-BE49-F238E27FC236}">
                <a16:creationId xmlns:a16="http://schemas.microsoft.com/office/drawing/2014/main" id="{CE28D2D8-2113-FD0F-E639-DB9157635A3A}"/>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 name="Title 3">
            <a:extLst>
              <a:ext uri="{FF2B5EF4-FFF2-40B4-BE49-F238E27FC236}">
                <a16:creationId xmlns:a16="http://schemas.microsoft.com/office/drawing/2014/main" id="{26F72ED2-65DF-7270-BB05-69915EB35207}"/>
              </a:ext>
            </a:extLst>
          </p:cNvPr>
          <p:cNvSpPr>
            <a:spLocks noGrp="1"/>
          </p:cNvSpPr>
          <p:nvPr>
            <p:ph type="title"/>
          </p:nvPr>
        </p:nvSpPr>
        <p:spPr>
          <a:xfrm>
            <a:off x="681037" y="0"/>
            <a:ext cx="8543925" cy="773087"/>
          </a:xfrm>
        </p:spPr>
        <p:txBody>
          <a:bodyPr>
            <a:normAutofit/>
          </a:bodyPr>
          <a:lstStyle/>
          <a:p>
            <a:pPr algn="ctr"/>
            <a:r>
              <a:rPr lang="en-US" sz="3200" dirty="0"/>
              <a:t>GSA Considerations</a:t>
            </a:r>
          </a:p>
        </p:txBody>
      </p:sp>
      <p:pic>
        <p:nvPicPr>
          <p:cNvPr id="3" name="Picture 2">
            <a:extLst>
              <a:ext uri="{FF2B5EF4-FFF2-40B4-BE49-F238E27FC236}">
                <a16:creationId xmlns:a16="http://schemas.microsoft.com/office/drawing/2014/main" id="{2589062E-0F73-9F43-1251-8800FBF5F9BE}"/>
              </a:ext>
            </a:extLst>
          </p:cNvPr>
          <p:cNvPicPr>
            <a:picLocks noChangeAspect="1"/>
          </p:cNvPicPr>
          <p:nvPr/>
        </p:nvPicPr>
        <p:blipFill>
          <a:blip r:embed="rId3"/>
          <a:stretch>
            <a:fillRect/>
          </a:stretch>
        </p:blipFill>
        <p:spPr>
          <a:xfrm>
            <a:off x="5577879" y="2191404"/>
            <a:ext cx="3956647" cy="2475191"/>
          </a:xfrm>
          <a:prstGeom prst="rect">
            <a:avLst/>
          </a:prstGeom>
        </p:spPr>
      </p:pic>
    </p:spTree>
    <p:extLst>
      <p:ext uri="{BB962C8B-B14F-4D97-AF65-F5344CB8AC3E}">
        <p14:creationId xmlns:p14="http://schemas.microsoft.com/office/powerpoint/2010/main" val="974407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2" name="Rectangle 72">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67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493" name="Straight Connector 74">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19125"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06DBF24-C964-4B1A-825E-B31A092F94D0}"/>
              </a:ext>
            </a:extLst>
          </p:cNvPr>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338" y="76200"/>
            <a:ext cx="600462" cy="509981"/>
          </a:xfrm>
          <a:prstGeom prst="rect">
            <a:avLst/>
          </a:prstGeom>
        </p:spPr>
      </p:pic>
      <p:sp>
        <p:nvSpPr>
          <p:cNvPr id="19457" name="Rectangle 2"/>
          <p:cNvSpPr>
            <a:spLocks noGrp="1" noChangeArrowheads="1"/>
          </p:cNvSpPr>
          <p:nvPr>
            <p:ph type="title"/>
          </p:nvPr>
        </p:nvSpPr>
        <p:spPr>
          <a:xfrm>
            <a:off x="766412" y="712269"/>
            <a:ext cx="2738936" cy="5502264"/>
          </a:xfrm>
        </p:spPr>
        <p:txBody>
          <a:bodyPr rtlCol="0">
            <a:normAutofit/>
          </a:bodyPr>
          <a:lstStyle/>
          <a:p>
            <a:pPr eaLnBrk="1" fontAlgn="auto" hangingPunct="1">
              <a:spcAft>
                <a:spcPts val="0"/>
              </a:spcAft>
              <a:defRPr/>
            </a:pPr>
            <a:r>
              <a:rPr lang="en-GB" sz="4100" dirty="0">
                <a:solidFill>
                  <a:srgbClr val="FFFFFF"/>
                </a:solidFill>
                <a:latin typeface="Century Gothic" charset="0"/>
                <a:ea typeface="MS PGothic" charset="0"/>
                <a:cs typeface="MS PGothic" charset="0"/>
              </a:rPr>
              <a:t>Overview</a:t>
            </a:r>
            <a:endParaRPr lang="en-GB" sz="4100" dirty="0">
              <a:solidFill>
                <a:srgbClr val="FFFFFF"/>
              </a:solidFill>
              <a:ea typeface="MS PGothic" charset="0"/>
              <a:cs typeface="MS PGothic" charset="0"/>
            </a:endParaRPr>
          </a:p>
        </p:txBody>
      </p:sp>
      <p:graphicFrame>
        <p:nvGraphicFramePr>
          <p:cNvPr id="19494" name="Rectangle 3"/>
          <p:cNvGraphicFramePr>
            <a:graphicFrameLocks noGrp="1"/>
          </p:cNvGraphicFramePr>
          <p:nvPr>
            <p:ph idx="1"/>
            <p:extLst>
              <p:ext uri="{D42A27DB-BD31-4B8C-83A1-F6EECF244321}">
                <p14:modId xmlns:p14="http://schemas.microsoft.com/office/powerpoint/2010/main" val="3848205613"/>
              </p:ext>
            </p:extLst>
          </p:nvPr>
        </p:nvGraphicFramePr>
        <p:xfrm>
          <a:off x="3962400" y="642938"/>
          <a:ext cx="5638800" cy="5572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B0838057-11DD-44B1-9576-819AC598BD5E}"/>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32874655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62530-D7A3-93E5-83AF-B837ED4DC462}"/>
              </a:ext>
            </a:extLst>
          </p:cNvPr>
          <p:cNvSpPr>
            <a:spLocks noGrp="1"/>
          </p:cNvSpPr>
          <p:nvPr>
            <p:ph type="title"/>
          </p:nvPr>
        </p:nvSpPr>
        <p:spPr>
          <a:xfrm>
            <a:off x="495300" y="0"/>
            <a:ext cx="8915400" cy="896240"/>
          </a:xfrm>
        </p:spPr>
        <p:txBody>
          <a:bodyPr>
            <a:normAutofit/>
          </a:bodyPr>
          <a:lstStyle/>
          <a:p>
            <a:r>
              <a:rPr lang="en-GB" sz="3200" noProof="0" dirty="0"/>
              <a:t>Factors which affect sign</a:t>
            </a:r>
          </a:p>
        </p:txBody>
      </p:sp>
      <p:sp>
        <p:nvSpPr>
          <p:cNvPr id="3" name="Tijdelijke aanduiding voor inhoud 2">
            <a:extLst>
              <a:ext uri="{FF2B5EF4-FFF2-40B4-BE49-F238E27FC236}">
                <a16:creationId xmlns:a16="http://schemas.microsoft.com/office/drawing/2014/main" id="{D5830BC6-2DB0-39CE-5190-0E1FEC1EBF10}"/>
              </a:ext>
            </a:extLst>
          </p:cNvPr>
          <p:cNvSpPr>
            <a:spLocks noGrp="1"/>
          </p:cNvSpPr>
          <p:nvPr>
            <p:ph idx="1"/>
          </p:nvPr>
        </p:nvSpPr>
        <p:spPr>
          <a:xfrm>
            <a:off x="339183" y="1219200"/>
            <a:ext cx="8915400" cy="5029200"/>
          </a:xfrm>
        </p:spPr>
        <p:txBody>
          <a:bodyPr>
            <a:normAutofit/>
          </a:bodyPr>
          <a:lstStyle/>
          <a:p>
            <a:r>
              <a:rPr lang="en-GB" sz="2400" noProof="0" dirty="0">
                <a:latin typeface="Century Gothic" panose="020B0502020202020204" pitchFamily="34" charset="0"/>
              </a:rPr>
              <a:t>There are 4 factors that can influence sign.</a:t>
            </a:r>
          </a:p>
          <a:p>
            <a:r>
              <a:rPr lang="en-GB" sz="2400" dirty="0">
                <a:latin typeface="Century Gothic" panose="020B0502020202020204" pitchFamily="34" charset="0"/>
              </a:rPr>
              <a:t>These can be a benefit or a hinderance.</a:t>
            </a:r>
          </a:p>
          <a:p>
            <a:r>
              <a:rPr lang="en-GB" sz="2400" noProof="0" dirty="0">
                <a:latin typeface="Century Gothic" panose="020B0502020202020204" pitchFamily="34" charset="0"/>
              </a:rPr>
              <a:t>So what are these factors?</a:t>
            </a:r>
          </a:p>
          <a:p>
            <a:endParaRPr lang="en-GB" sz="2400" noProof="0" dirty="0">
              <a:latin typeface="Century Gothic" panose="020B0502020202020204" pitchFamily="34" charset="0"/>
            </a:endParaRPr>
          </a:p>
          <a:p>
            <a:r>
              <a:rPr lang="en-GB" sz="2400" noProof="0" dirty="0">
                <a:latin typeface="Century Gothic" panose="020B0502020202020204" pitchFamily="34" charset="0"/>
              </a:rPr>
              <a:t>Factors of influence:</a:t>
            </a:r>
          </a:p>
          <a:p>
            <a:pPr marL="400050" lvl="1" indent="0">
              <a:buNone/>
            </a:pPr>
            <a:r>
              <a:rPr lang="en-GB" sz="2400" noProof="0" dirty="0">
                <a:latin typeface="Century Gothic" panose="020B0502020202020204" pitchFamily="34" charset="0"/>
              </a:rPr>
              <a:t>1. Traces of man</a:t>
            </a:r>
          </a:p>
          <a:p>
            <a:pPr marL="400050" lvl="1" indent="0">
              <a:buNone/>
            </a:pPr>
            <a:r>
              <a:rPr lang="en-GB" sz="2400" noProof="0" dirty="0">
                <a:latin typeface="Century Gothic" panose="020B0502020202020204" pitchFamily="34" charset="0"/>
              </a:rPr>
              <a:t>2. Terrain</a:t>
            </a:r>
          </a:p>
          <a:p>
            <a:pPr marL="400050" lvl="1" indent="0">
              <a:buNone/>
            </a:pPr>
            <a:r>
              <a:rPr lang="en-GB" sz="2400" noProof="0" dirty="0">
                <a:latin typeface="Century Gothic" panose="020B0502020202020204" pitchFamily="34" charset="0"/>
              </a:rPr>
              <a:t>3. Climatic conditions</a:t>
            </a:r>
          </a:p>
          <a:p>
            <a:pPr marL="400050" lvl="1" indent="0">
              <a:buNone/>
            </a:pPr>
            <a:r>
              <a:rPr lang="en-GB" sz="2400" noProof="0" dirty="0">
                <a:latin typeface="Century Gothic" panose="020B0502020202020204" pitchFamily="34" charset="0"/>
              </a:rPr>
              <a:t>4. Time</a:t>
            </a:r>
          </a:p>
        </p:txBody>
      </p:sp>
      <p:sp>
        <p:nvSpPr>
          <p:cNvPr id="4" name="Tijdelijke aanduiding voor dianummer 3">
            <a:extLst>
              <a:ext uri="{FF2B5EF4-FFF2-40B4-BE49-F238E27FC236}">
                <a16:creationId xmlns:a16="http://schemas.microsoft.com/office/drawing/2014/main" id="{227A365D-E9C8-D4B3-7DF4-C86DE14AC33F}"/>
              </a:ext>
            </a:extLst>
          </p:cNvPr>
          <p:cNvSpPr>
            <a:spLocks noGrp="1"/>
          </p:cNvSpPr>
          <p:nvPr>
            <p:ph type="sldNum" sz="quarter" idx="14"/>
          </p:nvPr>
        </p:nvSpPr>
        <p:spPr/>
        <p:txBody>
          <a:bodyPr/>
          <a:lstStyle/>
          <a:p>
            <a:fld id="{51360DE6-1F00-4D37-920B-8306E906ABB0}" type="slidenum">
              <a:rPr lang="en-GB" noProof="0" smtClean="0"/>
              <a:pPr/>
              <a:t>20</a:t>
            </a:fld>
            <a:endParaRPr lang="en-GB" noProof="0" dirty="0"/>
          </a:p>
        </p:txBody>
      </p:sp>
    </p:spTree>
    <p:extLst>
      <p:ext uri="{BB962C8B-B14F-4D97-AF65-F5344CB8AC3E}">
        <p14:creationId xmlns:p14="http://schemas.microsoft.com/office/powerpoint/2010/main" val="2713461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89EEC-68D0-70F3-4EFB-E098C0EDC2B2}"/>
            </a:ext>
          </a:extLst>
        </p:cNvPr>
        <p:cNvGrpSpPr/>
        <p:nvPr/>
      </p:nvGrpSpPr>
      <p:grpSpPr>
        <a:xfrm>
          <a:off x="0" y="0"/>
          <a:ext cx="0" cy="0"/>
          <a:chOff x="0" y="0"/>
          <a:chExt cx="0" cy="0"/>
        </a:xfrm>
      </p:grpSpPr>
      <p:sp>
        <p:nvSpPr>
          <p:cNvPr id="9" name="Content Placeholder 1">
            <a:extLst>
              <a:ext uri="{FF2B5EF4-FFF2-40B4-BE49-F238E27FC236}">
                <a16:creationId xmlns:a16="http://schemas.microsoft.com/office/drawing/2014/main" id="{06E7F561-D6F4-1DEE-B07C-9AE925AB530A}"/>
              </a:ext>
            </a:extLst>
          </p:cNvPr>
          <p:cNvSpPr>
            <a:spLocks noGrp="1"/>
          </p:cNvSpPr>
          <p:nvPr>
            <p:ph idx="1"/>
          </p:nvPr>
        </p:nvSpPr>
        <p:spPr>
          <a:xfrm>
            <a:off x="371473" y="1181100"/>
            <a:ext cx="8543925" cy="4495800"/>
          </a:xfrm>
        </p:spPr>
        <p:txBody>
          <a:bodyPr>
            <a:noAutofit/>
          </a:bodyPr>
          <a:lstStyle/>
          <a:p>
            <a:pPr marL="0" indent="0">
              <a:buNone/>
            </a:pPr>
            <a:r>
              <a:rPr lang="en-ZA" sz="2400" dirty="0"/>
              <a:t>What are the six characteristics of GSA?</a:t>
            </a:r>
          </a:p>
          <a:p>
            <a:r>
              <a:rPr lang="en-ZA" sz="2400" i="1" dirty="0">
                <a:highlight>
                  <a:srgbClr val="FFFF00"/>
                </a:highlight>
              </a:rPr>
              <a:t>Disturbance</a:t>
            </a:r>
          </a:p>
          <a:p>
            <a:r>
              <a:rPr lang="en-ZA" sz="2400" i="1" dirty="0">
                <a:highlight>
                  <a:srgbClr val="FFFF00"/>
                </a:highlight>
              </a:rPr>
              <a:t>Regularity</a:t>
            </a:r>
          </a:p>
          <a:p>
            <a:r>
              <a:rPr lang="en-ZA" sz="2400" i="1" dirty="0" err="1">
                <a:highlight>
                  <a:srgbClr val="FFFF00"/>
                </a:highlight>
              </a:rPr>
              <a:t>Discardables</a:t>
            </a:r>
            <a:endParaRPr lang="en-ZA" sz="2400" i="1" dirty="0">
              <a:highlight>
                <a:srgbClr val="FFFF00"/>
              </a:highlight>
            </a:endParaRPr>
          </a:p>
          <a:p>
            <a:r>
              <a:rPr lang="en-ZA" sz="2400" i="1" dirty="0">
                <a:highlight>
                  <a:srgbClr val="FFFF00"/>
                </a:highlight>
              </a:rPr>
              <a:t>Flattening</a:t>
            </a:r>
          </a:p>
          <a:p>
            <a:r>
              <a:rPr lang="en-ZA" sz="2400" i="1" dirty="0">
                <a:highlight>
                  <a:srgbClr val="FFFF00"/>
                </a:highlight>
              </a:rPr>
              <a:t>Transfer</a:t>
            </a:r>
          </a:p>
          <a:p>
            <a:r>
              <a:rPr lang="en-ZA" sz="2400" i="1" dirty="0">
                <a:highlight>
                  <a:srgbClr val="FFFF00"/>
                </a:highlight>
              </a:rPr>
              <a:t>Colour changes / Discolouration</a:t>
            </a:r>
          </a:p>
          <a:p>
            <a:pPr marL="0" indent="0">
              <a:buNone/>
            </a:pPr>
            <a:r>
              <a:rPr lang="en-ZA" sz="2400" dirty="0"/>
              <a:t>Leave it out? Let the students answer these questions.</a:t>
            </a:r>
          </a:p>
          <a:p>
            <a:pPr marL="0" indent="0">
              <a:buNone/>
            </a:pPr>
            <a:r>
              <a:rPr lang="en-ZA" sz="2400" dirty="0"/>
              <a:t>(</a:t>
            </a:r>
            <a:r>
              <a:rPr lang="en-ZA" sz="2400" dirty="0" err="1"/>
              <a:t>powerpoint</a:t>
            </a:r>
            <a:r>
              <a:rPr lang="en-ZA" sz="2400" dirty="0"/>
              <a:t>)</a:t>
            </a:r>
          </a:p>
        </p:txBody>
      </p:sp>
      <p:sp>
        <p:nvSpPr>
          <p:cNvPr id="5" name="Slide Number Placeholder 1">
            <a:extLst>
              <a:ext uri="{FF2B5EF4-FFF2-40B4-BE49-F238E27FC236}">
                <a16:creationId xmlns:a16="http://schemas.microsoft.com/office/drawing/2014/main" id="{9ED3A800-774C-83E3-7C48-67266B16F834}"/>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 name="Title 3">
            <a:extLst>
              <a:ext uri="{FF2B5EF4-FFF2-40B4-BE49-F238E27FC236}">
                <a16:creationId xmlns:a16="http://schemas.microsoft.com/office/drawing/2014/main" id="{C2B883E2-B966-EF80-1594-0E48C2F24A8C}"/>
              </a:ext>
            </a:extLst>
          </p:cNvPr>
          <p:cNvSpPr>
            <a:spLocks noGrp="1"/>
          </p:cNvSpPr>
          <p:nvPr>
            <p:ph type="title"/>
          </p:nvPr>
        </p:nvSpPr>
        <p:spPr>
          <a:xfrm>
            <a:off x="681037" y="0"/>
            <a:ext cx="8543925" cy="773087"/>
          </a:xfrm>
        </p:spPr>
        <p:txBody>
          <a:bodyPr>
            <a:normAutofit/>
          </a:bodyPr>
          <a:lstStyle/>
          <a:p>
            <a:pPr algn="ctr"/>
            <a:r>
              <a:rPr lang="en-US" sz="3200" dirty="0"/>
              <a:t>Questions for you</a:t>
            </a:r>
          </a:p>
        </p:txBody>
      </p:sp>
    </p:spTree>
    <p:extLst>
      <p:ext uri="{BB962C8B-B14F-4D97-AF65-F5344CB8AC3E}">
        <p14:creationId xmlns:p14="http://schemas.microsoft.com/office/powerpoint/2010/main" val="303584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B1187D-746C-56FC-8F9D-0AFFB621C680}"/>
              </a:ext>
            </a:extLst>
          </p:cNvPr>
          <p:cNvSpPr>
            <a:spLocks noGrp="1"/>
          </p:cNvSpPr>
          <p:nvPr>
            <p:ph type="sldNum" sz="quarter" idx="12"/>
          </p:nvPr>
        </p:nvSpPr>
        <p:spPr/>
        <p:txBody>
          <a:bodyPr/>
          <a:lstStyle/>
          <a:p>
            <a:fld id="{00864E57-7F14-417B-9F17-213495657584}" type="slidenum">
              <a:rPr lang="en-US" smtClean="0">
                <a:solidFill>
                  <a:srgbClr val="000000"/>
                </a:solidFill>
              </a:rPr>
              <a:pPr/>
              <a:t>22</a:t>
            </a:fld>
            <a:endParaRPr lang="en-US">
              <a:solidFill>
                <a:srgbClr val="000000"/>
              </a:solidFill>
            </a:endParaRPr>
          </a:p>
        </p:txBody>
      </p:sp>
      <p:pic>
        <p:nvPicPr>
          <p:cNvPr id="3" name="Picture 2" descr="A group of red flags in the dirt&#10;&#10;Description automatically generated">
            <a:extLst>
              <a:ext uri="{FF2B5EF4-FFF2-40B4-BE49-F238E27FC236}">
                <a16:creationId xmlns:a16="http://schemas.microsoft.com/office/drawing/2014/main" id="{277F8059-EAA6-3C18-80A4-BB64DAD74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64" y="800100"/>
            <a:ext cx="9338671" cy="5257800"/>
          </a:xfrm>
          <a:prstGeom prst="rect">
            <a:avLst/>
          </a:prstGeom>
        </p:spPr>
      </p:pic>
      <p:pic>
        <p:nvPicPr>
          <p:cNvPr id="4" name="Picture 3">
            <a:extLst>
              <a:ext uri="{FF2B5EF4-FFF2-40B4-BE49-F238E27FC236}">
                <a16:creationId xmlns:a16="http://schemas.microsoft.com/office/drawing/2014/main" id="{982EC1C7-83B4-0AB2-304F-6DCA16EAD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664" y="6121399"/>
            <a:ext cx="1950244" cy="619125"/>
          </a:xfrm>
          <a:prstGeom prst="rect">
            <a:avLst/>
          </a:prstGeom>
        </p:spPr>
      </p:pic>
      <p:sp>
        <p:nvSpPr>
          <p:cNvPr id="6" name="TextBox 5">
            <a:extLst>
              <a:ext uri="{FF2B5EF4-FFF2-40B4-BE49-F238E27FC236}">
                <a16:creationId xmlns:a16="http://schemas.microsoft.com/office/drawing/2014/main" id="{52BD8CEB-40EC-A462-2780-C717C7F3F445}"/>
              </a:ext>
            </a:extLst>
          </p:cNvPr>
          <p:cNvSpPr txBox="1"/>
          <p:nvPr/>
        </p:nvSpPr>
        <p:spPr>
          <a:xfrm>
            <a:off x="2513654" y="162394"/>
            <a:ext cx="4878689" cy="542456"/>
          </a:xfrm>
          <a:prstGeom prst="rect">
            <a:avLst/>
          </a:prstGeom>
          <a:solidFill>
            <a:schemeClr val="lt1">
              <a:hueOff val="0"/>
              <a:satOff val="0"/>
              <a:lumOff val="0"/>
              <a:alpha val="64000"/>
            </a:schemeClr>
          </a:solidFill>
        </p:spPr>
        <p:txBody>
          <a:bodyPr wrap="square" rtlCol="0">
            <a:spAutoFit/>
          </a:bodyPr>
          <a:lstStyle/>
          <a:p>
            <a:pPr algn="ctr"/>
            <a:r>
              <a:rPr lang="en-US" sz="2925">
                <a:solidFill>
                  <a:schemeClr val="tx2">
                    <a:lumMod val="60000"/>
                    <a:lumOff val="40000"/>
                  </a:schemeClr>
                </a:solidFill>
                <a:latin typeface="Century Gothic" panose="020B0502020202020204" pitchFamily="34" charset="0"/>
              </a:rPr>
              <a:t>Questions? </a:t>
            </a:r>
          </a:p>
        </p:txBody>
      </p:sp>
    </p:spTree>
    <p:extLst>
      <p:ext uri="{BB962C8B-B14F-4D97-AF65-F5344CB8AC3E}">
        <p14:creationId xmlns:p14="http://schemas.microsoft.com/office/powerpoint/2010/main" val="2282357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0" name="Rectangle 72">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67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491" name="Straight Connector 74">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19125"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73498B4-C3DF-4E01-BF64-7C07283C2ACC}"/>
              </a:ext>
            </a:extLst>
          </p:cNvPr>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338" y="76200"/>
            <a:ext cx="600462" cy="509981"/>
          </a:xfrm>
          <a:prstGeom prst="rect">
            <a:avLst/>
          </a:prstGeom>
        </p:spPr>
      </p:pic>
      <p:sp>
        <p:nvSpPr>
          <p:cNvPr id="19457" name="Rectangle 2"/>
          <p:cNvSpPr>
            <a:spLocks noGrp="1" noChangeArrowheads="1"/>
          </p:cNvSpPr>
          <p:nvPr>
            <p:ph type="title"/>
          </p:nvPr>
        </p:nvSpPr>
        <p:spPr>
          <a:xfrm>
            <a:off x="766412" y="712269"/>
            <a:ext cx="2738936" cy="5502264"/>
          </a:xfrm>
        </p:spPr>
        <p:txBody>
          <a:bodyPr rtlCol="0">
            <a:normAutofit/>
          </a:bodyPr>
          <a:lstStyle/>
          <a:p>
            <a:pPr eaLnBrk="1" fontAlgn="auto" hangingPunct="1">
              <a:spcAft>
                <a:spcPts val="0"/>
              </a:spcAft>
              <a:defRPr/>
            </a:pPr>
            <a:r>
              <a:rPr lang="en-GB" sz="3700" dirty="0">
                <a:solidFill>
                  <a:srgbClr val="FFFFFF"/>
                </a:solidFill>
                <a:latin typeface="Century Gothic" charset="0"/>
                <a:ea typeface="MS PGothic" charset="0"/>
                <a:cs typeface="MS PGothic" charset="0"/>
              </a:rPr>
              <a:t>Terminal Learning Objectives</a:t>
            </a:r>
            <a:endParaRPr lang="en-GB" sz="3700" dirty="0">
              <a:solidFill>
                <a:srgbClr val="FFFFFF"/>
              </a:solidFill>
              <a:latin typeface="+mj-lt"/>
              <a:ea typeface="MS PGothic" charset="0"/>
              <a:cs typeface="MS PGothic" charset="0"/>
            </a:endParaRPr>
          </a:p>
        </p:txBody>
      </p:sp>
      <p:graphicFrame>
        <p:nvGraphicFramePr>
          <p:cNvPr id="19492" name="Rectangle 3"/>
          <p:cNvGraphicFramePr>
            <a:graphicFrameLocks noGrp="1"/>
          </p:cNvGraphicFramePr>
          <p:nvPr>
            <p:ph idx="1"/>
            <p:extLst>
              <p:ext uri="{D42A27DB-BD31-4B8C-83A1-F6EECF244321}">
                <p14:modId xmlns:p14="http://schemas.microsoft.com/office/powerpoint/2010/main" val="396272884"/>
              </p:ext>
            </p:extLst>
          </p:nvPr>
        </p:nvGraphicFramePr>
        <p:xfrm>
          <a:off x="4290020" y="642938"/>
          <a:ext cx="5093593" cy="5572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3CFE7B40-648F-4F5B-A98C-1050DD286A77}"/>
              </a:ext>
            </a:extLst>
          </p:cNvPr>
          <p:cNvSpPr>
            <a:spLocks noGrp="1"/>
          </p:cNvSpPr>
          <p:nvPr>
            <p:ph type="sldNum" sz="quarter" idx="14"/>
          </p:nvPr>
        </p:nvSpPr>
        <p:spPr/>
        <p:txBody>
          <a:bodyPr/>
          <a:lstStyle/>
          <a:p>
            <a:fld id="{51360DE6-1F00-4D37-920B-8306E906ABB0}" type="slidenum">
              <a:rPr lang="en-US" altLang="ja-JP" smtClean="0"/>
              <a:pPr/>
              <a:t>3</a:t>
            </a:fld>
            <a:endParaRPr lang="en-US" altLang="ja-JP" dirty="0"/>
          </a:p>
        </p:txBody>
      </p:sp>
    </p:spTree>
    <p:extLst>
      <p:ext uri="{BB962C8B-B14F-4D97-AF65-F5344CB8AC3E}">
        <p14:creationId xmlns:p14="http://schemas.microsoft.com/office/powerpoint/2010/main" val="2835871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FEF4E260-B79D-41D8-90EB-C84807CD77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0686AD50-C6DC-4D98-A467-9AC1F3C2D8D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241208F6-8B1C-4098-9388-150BC8E447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35CF60A-C611-4830-B801-99B49C3983A6}"/>
              </a:ext>
            </a:extLst>
          </p:cNvPr>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3400" y="618026"/>
            <a:ext cx="600462" cy="509981"/>
          </a:xfrm>
          <a:prstGeom prst="rect">
            <a:avLst/>
          </a:prstGeom>
        </p:spPr>
      </p:pic>
      <p:sp>
        <p:nvSpPr>
          <p:cNvPr id="19457" name="Rectangle 2"/>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dirty="0">
                <a:solidFill>
                  <a:prstClr val="white"/>
                </a:solidFill>
                <a:latin typeface="Century Gothic" panose="020B0502020202020204" pitchFamily="34" charset="0"/>
                <a:ea typeface="+mn-ea"/>
                <a:cs typeface="+mn-cs"/>
              </a:rPr>
              <a:t>2.3.1</a:t>
            </a:r>
            <a:r>
              <a:rPr lang="en-US" sz="3200" kern="1200" dirty="0">
                <a:solidFill>
                  <a:prstClr val="white"/>
                </a:solidFill>
                <a:latin typeface="Century Gothic" panose="020B0502020202020204" pitchFamily="34" charset="0"/>
                <a:ea typeface="+mn-ea"/>
                <a:cs typeface="+mn-cs"/>
              </a:rPr>
              <a:t> </a:t>
            </a:r>
            <a:r>
              <a:rPr lang="en-US" sz="3200" dirty="0">
                <a:solidFill>
                  <a:prstClr val="white"/>
                </a:solidFill>
                <a:latin typeface="Century Gothic" panose="020B0502020202020204" pitchFamily="34" charset="0"/>
                <a:ea typeface="+mn-ea"/>
                <a:cs typeface="+mn-cs"/>
              </a:rPr>
              <a:t>Introduction to GSA</a:t>
            </a:r>
            <a:endParaRPr lang="en-US" sz="3200" kern="1200" dirty="0">
              <a:solidFill>
                <a:prstClr val="white"/>
              </a:solidFill>
              <a:latin typeface="Century Gothic" panose="020B0502020202020204" pitchFamily="34" charset="0"/>
              <a:ea typeface="+mn-ea"/>
              <a:cs typeface="+mn-cs"/>
            </a:endParaRPr>
          </a:p>
        </p:txBody>
      </p:sp>
      <p:sp>
        <p:nvSpPr>
          <p:cNvPr id="2" name="Slide Number Placeholder 1">
            <a:extLst>
              <a:ext uri="{FF2B5EF4-FFF2-40B4-BE49-F238E27FC236}">
                <a16:creationId xmlns:a16="http://schemas.microsoft.com/office/drawing/2014/main" id="{23965F5A-198C-4637-90D5-5F48F85228B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16548101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164AACC0-C716-1143-8AF8-66368D1FB1B2}"/>
              </a:ext>
            </a:extLst>
          </p:cNvPr>
          <p:cNvSpPr>
            <a:spLocks noGrp="1"/>
          </p:cNvSpPr>
          <p:nvPr>
            <p:ph idx="1"/>
          </p:nvPr>
        </p:nvSpPr>
        <p:spPr>
          <a:xfrm>
            <a:off x="371475" y="1181099"/>
            <a:ext cx="8763000" cy="5286607"/>
          </a:xfrm>
        </p:spPr>
        <p:txBody>
          <a:bodyPr>
            <a:noAutofit/>
          </a:bodyPr>
          <a:lstStyle/>
          <a:p>
            <a:pPr marL="0" indent="0" algn="ctr">
              <a:buNone/>
            </a:pPr>
            <a:r>
              <a:rPr lang="en-US" sz="2400" b="1" dirty="0">
                <a:ea typeface="MS PGothic" pitchFamily="34" charset="-128"/>
              </a:rPr>
              <a:t>Sign</a:t>
            </a:r>
            <a:r>
              <a:rPr lang="en-US" sz="2400" dirty="0">
                <a:ea typeface="MS PGothic" pitchFamily="34" charset="-128"/>
              </a:rPr>
              <a:t>: Any evidence of change inflicted upon the natural state of the environment by the passage of man, animal or machinery.</a:t>
            </a:r>
          </a:p>
          <a:p>
            <a:pPr marL="0" indent="0" algn="ctr">
              <a:buNone/>
            </a:pPr>
            <a:endParaRPr lang="en-US" sz="2400" dirty="0">
              <a:ea typeface="MS PGothic" pitchFamily="34" charset="-128"/>
            </a:endParaRPr>
          </a:p>
          <a:p>
            <a:pPr marL="0" indent="0" algn="ctr">
              <a:buNone/>
            </a:pPr>
            <a:r>
              <a:rPr lang="en-US" sz="2400" b="1" dirty="0">
                <a:ea typeface="MS PGothic" pitchFamily="34" charset="-128"/>
              </a:rPr>
              <a:t>Ground Sign </a:t>
            </a:r>
            <a:r>
              <a:rPr lang="en-US" sz="2400" dirty="0">
                <a:ea typeface="MS PGothic" pitchFamily="34" charset="-128"/>
              </a:rPr>
              <a:t>is therefore sign that occurs on or around the ground. </a:t>
            </a:r>
          </a:p>
          <a:p>
            <a:pPr marL="0" indent="0" algn="ctr">
              <a:buNone/>
            </a:pPr>
            <a:r>
              <a:rPr lang="en-US" sz="2400" b="1" dirty="0">
                <a:ea typeface="MS PGothic" pitchFamily="34" charset="-128"/>
              </a:rPr>
              <a:t>Ground Sign Awareness </a:t>
            </a:r>
            <a:r>
              <a:rPr lang="en-US" sz="2400" dirty="0">
                <a:ea typeface="MS PGothic" pitchFamily="34" charset="-128"/>
              </a:rPr>
              <a:t>is the understanding of ground sign and the ability to apply it in order to identify potential threats, namely the threat of IEDs or IED perpetrators.</a:t>
            </a:r>
          </a:p>
          <a:p>
            <a:pPr marL="0" indent="0" algn="ctr">
              <a:buNone/>
            </a:pPr>
            <a:endParaRPr lang="en-US" sz="2400" dirty="0">
              <a:ea typeface="MS PGothic" pitchFamily="34" charset="-128"/>
            </a:endParaRPr>
          </a:p>
          <a:p>
            <a:pPr marL="0" indent="0" algn="ctr">
              <a:buNone/>
            </a:pPr>
            <a:r>
              <a:rPr lang="en-GB" sz="2400" dirty="0">
                <a:ea typeface="MS PGothic" pitchFamily="34" charset="-128"/>
              </a:rPr>
              <a:t> </a:t>
            </a:r>
            <a:r>
              <a:rPr lang="en-GB" sz="2400" b="1" dirty="0">
                <a:solidFill>
                  <a:srgbClr val="FF0000"/>
                </a:solidFill>
                <a:ea typeface="MS PGothic" pitchFamily="34" charset="-128"/>
              </a:rPr>
              <a:t>Ground Sign Awareness </a:t>
            </a:r>
            <a:r>
              <a:rPr lang="en-GB" sz="2400" dirty="0">
                <a:solidFill>
                  <a:srgbClr val="FF0000"/>
                </a:solidFill>
                <a:ea typeface="MS PGothic" pitchFamily="34" charset="-128"/>
              </a:rPr>
              <a:t>is the individual skill to interpret changes in the environment</a:t>
            </a:r>
          </a:p>
        </p:txBody>
      </p:sp>
      <p:sp>
        <p:nvSpPr>
          <p:cNvPr id="5" name="Slide Number Placeholder 1">
            <a:extLst>
              <a:ext uri="{FF2B5EF4-FFF2-40B4-BE49-F238E27FC236}">
                <a16:creationId xmlns:a16="http://schemas.microsoft.com/office/drawing/2014/main" id="{9FCBEDA5-D138-6746-AB99-B92544A34209}"/>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 name="Title 3">
            <a:extLst>
              <a:ext uri="{FF2B5EF4-FFF2-40B4-BE49-F238E27FC236}">
                <a16:creationId xmlns:a16="http://schemas.microsoft.com/office/drawing/2014/main" id="{0E83F461-2618-BD81-32CE-EB0067A5BB61}"/>
              </a:ext>
            </a:extLst>
          </p:cNvPr>
          <p:cNvSpPr>
            <a:spLocks noGrp="1"/>
          </p:cNvSpPr>
          <p:nvPr>
            <p:ph type="title"/>
          </p:nvPr>
        </p:nvSpPr>
        <p:spPr>
          <a:xfrm>
            <a:off x="681037" y="13252"/>
            <a:ext cx="8543925" cy="773087"/>
          </a:xfrm>
        </p:spPr>
        <p:txBody>
          <a:bodyPr>
            <a:normAutofit/>
          </a:bodyPr>
          <a:lstStyle/>
          <a:p>
            <a:pPr algn="ctr"/>
            <a:r>
              <a:rPr lang="en-US" sz="3200" dirty="0"/>
              <a:t>What is Sign? </a:t>
            </a:r>
          </a:p>
        </p:txBody>
      </p:sp>
    </p:spTree>
    <p:extLst>
      <p:ext uri="{BB962C8B-B14F-4D97-AF65-F5344CB8AC3E}">
        <p14:creationId xmlns:p14="http://schemas.microsoft.com/office/powerpoint/2010/main" val="1620609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B97AFC67-76E4-6F4A-9F7E-FD3D00168630}"/>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2" name="Title 3">
            <a:extLst>
              <a:ext uri="{FF2B5EF4-FFF2-40B4-BE49-F238E27FC236}">
                <a16:creationId xmlns:a16="http://schemas.microsoft.com/office/drawing/2014/main" id="{B4C0A394-A1CB-E908-0B03-7106BE31C9CA}"/>
              </a:ext>
            </a:extLst>
          </p:cNvPr>
          <p:cNvSpPr>
            <a:spLocks noGrp="1"/>
          </p:cNvSpPr>
          <p:nvPr>
            <p:ph type="title"/>
          </p:nvPr>
        </p:nvSpPr>
        <p:spPr>
          <a:xfrm>
            <a:off x="681037" y="0"/>
            <a:ext cx="8543925" cy="773087"/>
          </a:xfrm>
        </p:spPr>
        <p:txBody>
          <a:bodyPr>
            <a:normAutofit/>
          </a:bodyPr>
          <a:lstStyle/>
          <a:p>
            <a:pPr algn="ctr"/>
            <a:r>
              <a:rPr lang="en-US" sz="3200" dirty="0"/>
              <a:t>Why is it Important? </a:t>
            </a:r>
          </a:p>
        </p:txBody>
      </p:sp>
      <p:pic>
        <p:nvPicPr>
          <p:cNvPr id="5" name="Picture 4">
            <a:extLst>
              <a:ext uri="{FF2B5EF4-FFF2-40B4-BE49-F238E27FC236}">
                <a16:creationId xmlns:a16="http://schemas.microsoft.com/office/drawing/2014/main" id="{AF5D526E-108D-C997-C9FC-4237EB6D0100}"/>
              </a:ext>
            </a:extLst>
          </p:cNvPr>
          <p:cNvPicPr>
            <a:picLocks noChangeAspect="1"/>
          </p:cNvPicPr>
          <p:nvPr/>
        </p:nvPicPr>
        <p:blipFill>
          <a:blip r:embed="rId3"/>
          <a:stretch>
            <a:fillRect/>
          </a:stretch>
        </p:blipFill>
        <p:spPr>
          <a:xfrm>
            <a:off x="152400" y="1219200"/>
            <a:ext cx="9637180" cy="4343400"/>
          </a:xfrm>
          <a:prstGeom prst="rect">
            <a:avLst/>
          </a:prstGeom>
        </p:spPr>
      </p:pic>
    </p:spTree>
    <p:extLst>
      <p:ext uri="{BB962C8B-B14F-4D97-AF65-F5344CB8AC3E}">
        <p14:creationId xmlns:p14="http://schemas.microsoft.com/office/powerpoint/2010/main" val="1861596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60C48FB-FF6B-E247-978B-42B5586BC34D}"/>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Title 3">
            <a:extLst>
              <a:ext uri="{FF2B5EF4-FFF2-40B4-BE49-F238E27FC236}">
                <a16:creationId xmlns:a16="http://schemas.microsoft.com/office/drawing/2014/main" id="{0171B208-3B4B-E9A9-20CE-106527E62E39}"/>
              </a:ext>
            </a:extLst>
          </p:cNvPr>
          <p:cNvSpPr>
            <a:spLocks noGrp="1"/>
          </p:cNvSpPr>
          <p:nvPr>
            <p:ph type="title"/>
          </p:nvPr>
        </p:nvSpPr>
        <p:spPr>
          <a:xfrm>
            <a:off x="681037" y="6424"/>
            <a:ext cx="8543925" cy="773087"/>
          </a:xfrm>
        </p:spPr>
        <p:txBody>
          <a:bodyPr>
            <a:normAutofit/>
          </a:bodyPr>
          <a:lstStyle/>
          <a:p>
            <a:pPr algn="ctr"/>
            <a:r>
              <a:rPr lang="en-US" sz="3200" dirty="0"/>
              <a:t>Why is it Important? </a:t>
            </a:r>
          </a:p>
        </p:txBody>
      </p:sp>
      <p:pic>
        <p:nvPicPr>
          <p:cNvPr id="11" name="Picture 10">
            <a:extLst>
              <a:ext uri="{FF2B5EF4-FFF2-40B4-BE49-F238E27FC236}">
                <a16:creationId xmlns:a16="http://schemas.microsoft.com/office/drawing/2014/main" id="{81BF40CA-BEC9-4E14-87AA-8783103928F3}"/>
              </a:ext>
            </a:extLst>
          </p:cNvPr>
          <p:cNvPicPr>
            <a:picLocks noChangeAspect="1"/>
          </p:cNvPicPr>
          <p:nvPr/>
        </p:nvPicPr>
        <p:blipFill>
          <a:blip r:embed="rId3"/>
          <a:stretch>
            <a:fillRect/>
          </a:stretch>
        </p:blipFill>
        <p:spPr>
          <a:xfrm>
            <a:off x="233190" y="1635048"/>
            <a:ext cx="6194942" cy="3587904"/>
          </a:xfrm>
          <a:prstGeom prst="rect">
            <a:avLst/>
          </a:prstGeom>
        </p:spPr>
      </p:pic>
      <p:sp>
        <p:nvSpPr>
          <p:cNvPr id="2" name="Content Placeholder 1">
            <a:extLst>
              <a:ext uri="{FF2B5EF4-FFF2-40B4-BE49-F238E27FC236}">
                <a16:creationId xmlns:a16="http://schemas.microsoft.com/office/drawing/2014/main" id="{A54CAB7C-28E3-43AC-AF3F-E8FDC1C7C0D4}"/>
              </a:ext>
            </a:extLst>
          </p:cNvPr>
          <p:cNvSpPr>
            <a:spLocks noGrp="1"/>
          </p:cNvSpPr>
          <p:nvPr>
            <p:ph sz="half" idx="1"/>
          </p:nvPr>
        </p:nvSpPr>
        <p:spPr>
          <a:xfrm>
            <a:off x="6687237" y="1275708"/>
            <a:ext cx="2974556" cy="4306584"/>
          </a:xfrm>
        </p:spPr>
        <p:txBody>
          <a:bodyPr>
            <a:normAutofit lnSpcReduction="10000"/>
          </a:bodyPr>
          <a:lstStyle/>
          <a:p>
            <a:r>
              <a:rPr lang="en-US" sz="2400" dirty="0">
                <a:latin typeface="Century Gothic" panose="020B0502020202020204" pitchFamily="34" charset="0"/>
              </a:rPr>
              <a:t>Most IEDs found using GSA alone</a:t>
            </a:r>
          </a:p>
          <a:p>
            <a:r>
              <a:rPr lang="en-US" sz="2400" dirty="0"/>
              <a:t>A skill that require no specialist equipment </a:t>
            </a:r>
          </a:p>
          <a:p>
            <a:r>
              <a:rPr lang="en-US" sz="2400" dirty="0">
                <a:latin typeface="Century Gothic" panose="020B0502020202020204" pitchFamily="34" charset="0"/>
              </a:rPr>
              <a:t>Can be used by anyone</a:t>
            </a:r>
          </a:p>
          <a:p>
            <a:r>
              <a:rPr lang="en-US" sz="2400" dirty="0"/>
              <a:t>Can be used in all operating environments</a:t>
            </a:r>
            <a:endParaRPr lang="en-GB" sz="2400" dirty="0">
              <a:latin typeface="Century Gothic" panose="020B0502020202020204" pitchFamily="34" charset="0"/>
            </a:endParaRPr>
          </a:p>
        </p:txBody>
      </p:sp>
    </p:spTree>
    <p:extLst>
      <p:ext uri="{BB962C8B-B14F-4D97-AF65-F5344CB8AC3E}">
        <p14:creationId xmlns:p14="http://schemas.microsoft.com/office/powerpoint/2010/main" val="1891922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E0B97-4AC0-8468-E5D5-D2D06805B009}"/>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36E3AE6B-C355-3106-5A76-DF7C1D28264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620166AC-29E1-A80A-47AC-91589CD7657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83050355-E49A-6278-B0F7-256D8E08DB9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BB4C15A-F638-5EF2-47A8-1277FA6A6951}"/>
              </a:ext>
            </a:extLst>
          </p:cNvPr>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33400" y="618026"/>
            <a:ext cx="600462" cy="509981"/>
          </a:xfrm>
          <a:prstGeom prst="rect">
            <a:avLst/>
          </a:prstGeom>
        </p:spPr>
      </p:pic>
      <p:sp>
        <p:nvSpPr>
          <p:cNvPr id="19457" name="Rectangle 2">
            <a:extLst>
              <a:ext uri="{FF2B5EF4-FFF2-40B4-BE49-F238E27FC236}">
                <a16:creationId xmlns:a16="http://schemas.microsoft.com/office/drawing/2014/main" id="{3379E3F2-034B-F3E6-B56B-BDD0E71E7D38}"/>
              </a:ext>
            </a:extLst>
          </p:cNvPr>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dirty="0">
                <a:solidFill>
                  <a:prstClr val="white"/>
                </a:solidFill>
                <a:latin typeface="Century Gothic" panose="020B0502020202020204" pitchFamily="34" charset="0"/>
                <a:ea typeface="+mn-ea"/>
                <a:cs typeface="+mn-cs"/>
              </a:rPr>
              <a:t>2.3.2</a:t>
            </a:r>
            <a:r>
              <a:rPr lang="en-US" sz="3200" kern="1200" dirty="0">
                <a:solidFill>
                  <a:prstClr val="white"/>
                </a:solidFill>
                <a:latin typeface="Century Gothic" panose="020B0502020202020204" pitchFamily="34" charset="0"/>
                <a:ea typeface="+mn-ea"/>
                <a:cs typeface="+mn-cs"/>
              </a:rPr>
              <a:t> Why Things are Seen</a:t>
            </a:r>
          </a:p>
        </p:txBody>
      </p:sp>
      <p:sp>
        <p:nvSpPr>
          <p:cNvPr id="2" name="Slide Number Placeholder 1">
            <a:extLst>
              <a:ext uri="{FF2B5EF4-FFF2-40B4-BE49-F238E27FC236}">
                <a16:creationId xmlns:a16="http://schemas.microsoft.com/office/drawing/2014/main" id="{19B699EF-28E5-2837-99DF-B0882B47A5B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5270502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6424" y="1799771"/>
            <a:ext cx="8693150" cy="4306584"/>
          </a:xfrm>
        </p:spPr>
        <p:txBody>
          <a:bodyPr>
            <a:normAutofit lnSpcReduction="10000"/>
          </a:bodyPr>
          <a:lstStyle/>
          <a:p>
            <a:r>
              <a:rPr lang="en-US" sz="2000" dirty="0">
                <a:latin typeface="Century Gothic" panose="020B0502020202020204" pitchFamily="34" charset="0"/>
              </a:rPr>
              <a:t>Shape – Familiar shapes recognized easily, Contrast with natural surroundings </a:t>
            </a:r>
          </a:p>
          <a:p>
            <a:pPr marL="0" indent="0">
              <a:buNone/>
            </a:pPr>
            <a:endParaRPr lang="en-US" sz="1200" dirty="0">
              <a:latin typeface="Century Gothic" panose="020B0502020202020204" pitchFamily="34" charset="0"/>
            </a:endParaRPr>
          </a:p>
          <a:p>
            <a:r>
              <a:rPr lang="en-US" sz="2000" dirty="0">
                <a:latin typeface="Century Gothic" panose="020B0502020202020204" pitchFamily="34" charset="0"/>
              </a:rPr>
              <a:t>Silhouette – Object silhouetted against contrasted background </a:t>
            </a:r>
          </a:p>
          <a:p>
            <a:pPr marL="0" indent="0">
              <a:buNone/>
            </a:pPr>
            <a:endParaRPr lang="en-US" sz="1200" dirty="0">
              <a:latin typeface="Century Gothic" panose="020B0502020202020204" pitchFamily="34" charset="0"/>
            </a:endParaRPr>
          </a:p>
          <a:p>
            <a:r>
              <a:rPr lang="en-US" sz="2000" dirty="0">
                <a:latin typeface="Century Gothic" panose="020B0502020202020204" pitchFamily="34" charset="0"/>
              </a:rPr>
              <a:t>Shine/Texture – Surface that contrasts with its surroundings</a:t>
            </a:r>
          </a:p>
          <a:p>
            <a:pPr marL="0" indent="0">
              <a:buNone/>
            </a:pPr>
            <a:endParaRPr lang="en-US" sz="1200" dirty="0">
              <a:latin typeface="Century Gothic" panose="020B0502020202020204" pitchFamily="34" charset="0"/>
            </a:endParaRPr>
          </a:p>
          <a:p>
            <a:r>
              <a:rPr lang="en-US" sz="2000" dirty="0">
                <a:latin typeface="Century Gothic" panose="020B0502020202020204" pitchFamily="34" charset="0"/>
              </a:rPr>
              <a:t>Shadow – Cast/contained</a:t>
            </a:r>
          </a:p>
          <a:p>
            <a:pPr marL="0" indent="0">
              <a:buNone/>
            </a:pPr>
            <a:endParaRPr lang="en-US" sz="1200" dirty="0">
              <a:latin typeface="Century Gothic" panose="020B0502020202020204" pitchFamily="34" charset="0"/>
            </a:endParaRPr>
          </a:p>
          <a:p>
            <a:r>
              <a:rPr lang="en-US" sz="2000" dirty="0">
                <a:latin typeface="Century Gothic" panose="020B0502020202020204" pitchFamily="34" charset="0"/>
              </a:rPr>
              <a:t>Spacing – Natural objects are never regularly spaced</a:t>
            </a:r>
          </a:p>
          <a:p>
            <a:pPr marL="0" indent="0">
              <a:buNone/>
            </a:pPr>
            <a:endParaRPr lang="en-US" sz="1200" dirty="0">
              <a:latin typeface="Century Gothic" panose="020B0502020202020204" pitchFamily="34" charset="0"/>
            </a:endParaRPr>
          </a:p>
          <a:p>
            <a:r>
              <a:rPr lang="en-US" sz="2000" dirty="0">
                <a:latin typeface="Century Gothic" panose="020B0502020202020204" pitchFamily="34" charset="0"/>
              </a:rPr>
              <a:t>Sudden Movement – The eye is attracted to movement</a:t>
            </a:r>
          </a:p>
          <a:p>
            <a:pPr marL="0" indent="0">
              <a:buNone/>
            </a:pPr>
            <a:endParaRPr lang="en-US" sz="1200" dirty="0">
              <a:latin typeface="Century Gothic" panose="020B0502020202020204" pitchFamily="34" charset="0"/>
            </a:endParaRPr>
          </a:p>
          <a:p>
            <a:r>
              <a:rPr lang="en-US" sz="2000" dirty="0">
                <a:latin typeface="Century Gothic" panose="020B0502020202020204" pitchFamily="34" charset="0"/>
              </a:rPr>
              <a:t>Signature – Thermal out put of objects</a:t>
            </a:r>
          </a:p>
          <a:p>
            <a:endParaRPr lang="en-GB" dirty="0">
              <a:latin typeface="Century Gothic" panose="020B0502020202020204" pitchFamily="34" charset="0"/>
            </a:endParaRPr>
          </a:p>
        </p:txBody>
      </p:sp>
      <p:sp>
        <p:nvSpPr>
          <p:cNvPr id="4" name="Title 3"/>
          <p:cNvSpPr>
            <a:spLocks noGrp="1"/>
          </p:cNvSpPr>
          <p:nvPr>
            <p:ph type="title"/>
          </p:nvPr>
        </p:nvSpPr>
        <p:spPr>
          <a:xfrm>
            <a:off x="681036" y="76856"/>
            <a:ext cx="8543925" cy="773087"/>
          </a:xfrm>
        </p:spPr>
        <p:txBody>
          <a:bodyPr>
            <a:noAutofit/>
          </a:bodyPr>
          <a:lstStyle/>
          <a:p>
            <a:br>
              <a:rPr lang="en-US" b="0" dirty="0">
                <a:latin typeface="Century Gothic" panose="020B0502020202020204" pitchFamily="34" charset="0"/>
              </a:rPr>
            </a:br>
            <a:br>
              <a:rPr lang="en-US" b="0" dirty="0">
                <a:latin typeface="Century Gothic" panose="020B0502020202020204" pitchFamily="34" charset="0"/>
              </a:rPr>
            </a:br>
            <a:r>
              <a:rPr lang="en-US" b="0" dirty="0">
                <a:latin typeface="Century Gothic" panose="020B0502020202020204" pitchFamily="34" charset="0"/>
              </a:rPr>
              <a:t>Why Things Are Seen</a:t>
            </a:r>
            <a:br>
              <a:rPr lang="en-US" b="0" dirty="0">
                <a:latin typeface="Century Gothic" panose="020B0502020202020204" pitchFamily="34" charset="0"/>
              </a:rPr>
            </a:br>
            <a:br>
              <a:rPr lang="en-US" b="0" dirty="0">
                <a:latin typeface="Century Gothic" panose="020B0502020202020204" pitchFamily="34" charset="0"/>
              </a:rPr>
            </a:br>
            <a:r>
              <a:rPr lang="en-US" b="0" dirty="0">
                <a:latin typeface="Century Gothic" panose="020B0502020202020204" pitchFamily="34" charset="0"/>
              </a:rPr>
              <a:t> </a:t>
            </a:r>
            <a:endParaRPr lang="en-GB" b="0" dirty="0">
              <a:latin typeface="Century Gothic" panose="020B0502020202020204" pitchFamily="34" charset="0"/>
            </a:endParaRPr>
          </a:p>
        </p:txBody>
      </p:sp>
      <p:sp>
        <p:nvSpPr>
          <p:cNvPr id="3" name="Rectangle 2">
            <a:extLst>
              <a:ext uri="{FF2B5EF4-FFF2-40B4-BE49-F238E27FC236}">
                <a16:creationId xmlns:a16="http://schemas.microsoft.com/office/drawing/2014/main" id="{B18958EC-7269-46F6-1C1A-BD13B177189D}"/>
              </a:ext>
            </a:extLst>
          </p:cNvPr>
          <p:cNvSpPr/>
          <p:nvPr/>
        </p:nvSpPr>
        <p:spPr>
          <a:xfrm>
            <a:off x="324266" y="779511"/>
            <a:ext cx="8077200" cy="707886"/>
          </a:xfrm>
          <a:prstGeom prst="rect">
            <a:avLst/>
          </a:prstGeom>
        </p:spPr>
        <p:txBody>
          <a:bodyPr wrap="square">
            <a:spAutoFit/>
          </a:bodyPr>
          <a:lstStyle/>
          <a:p>
            <a:r>
              <a:rPr lang="en-US" sz="2000" b="1" dirty="0">
                <a:solidFill>
                  <a:srgbClr val="000000"/>
                </a:solidFill>
                <a:latin typeface="Century Gothic" panose="020B0502020202020204" pitchFamily="34" charset="0"/>
                <a:ea typeface="DejaVu Sans"/>
              </a:rPr>
              <a:t>The 7 Ss</a:t>
            </a:r>
          </a:p>
          <a:p>
            <a:endParaRPr lang="en-US" sz="2000" b="1" dirty="0">
              <a:solidFill>
                <a:srgbClr val="000000"/>
              </a:solidFill>
              <a:latin typeface="Century Gothic" panose="020B0502020202020204" pitchFamily="34" charset="0"/>
              <a:ea typeface="DejaVu Sans"/>
            </a:endParaRPr>
          </a:p>
        </p:txBody>
      </p:sp>
    </p:spTree>
    <p:extLst>
      <p:ext uri="{BB962C8B-B14F-4D97-AF65-F5344CB8AC3E}">
        <p14:creationId xmlns:p14="http://schemas.microsoft.com/office/powerpoint/2010/main" val="25945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lcf76f155ced4ddcb4097134ff3c332f xmlns="ffaef953-2cda-4d9d-b070-85228d2d3b5f">
      <Terms xmlns="http://schemas.microsoft.com/office/infopath/2007/PartnerControls"/>
    </lcf76f155ced4ddcb4097134ff3c332f>
    <_Flow_SignoffStatus xmlns="ffaef953-2cda-4d9d-b070-85228d2d3b5f" xsi:nil="true"/>
    <_x0023_ xmlns="ffaef953-2cda-4d9d-b070-85228d2d3b5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2591365DD56D4D8750E674CD62EF32" ma:contentTypeVersion="23" ma:contentTypeDescription="Create a new document." ma:contentTypeScope="" ma:versionID="c5f28d0370c2ddf175eb7151bd9e5876">
  <xsd:schema xmlns:xsd="http://www.w3.org/2001/XMLSchema" xmlns:xs="http://www.w3.org/2001/XMLSchema" xmlns:p="http://schemas.microsoft.com/office/2006/metadata/properties" xmlns:ns2="ffaef953-2cda-4d9d-b070-85228d2d3b5f" xmlns:ns3="756f3f7a-cc20-4157-bc78-ddc9769d8db6" xmlns:ns4="985ec44e-1bab-4c0b-9df0-6ba128686fc9" targetNamespace="http://schemas.microsoft.com/office/2006/metadata/properties" ma:root="true" ma:fieldsID="f2cbe3a3fd8abb7a28bcecb25eabb7e5" ns2:_="" ns3:_="" ns4:_="">
    <xsd:import namespace="ffaef953-2cda-4d9d-b070-85228d2d3b5f"/>
    <xsd:import namespace="756f3f7a-cc20-4157-bc78-ddc9769d8db6"/>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x0023_"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_Flow_SignoffStatus"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aef953-2cda-4d9d-b070-85228d2d3b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x0023_" ma:index="12" nillable="true" ma:displayName="#" ma:format="Dropdown" ma:internalName="_x0023_" ma:percentage="FALSE">
      <xsd:simpleType>
        <xsd:restriction base="dms:Number"/>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ign-off status" ma:internalName="Sign_x002d_off_x0020_status">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6f3f7a-cc20-4157-bc78-ddc9769d8db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48d4a9f-cfb2-42af-b391-1b84484739eb}" ma:internalName="TaxCatchAll" ma:showField="CatchAllData" ma:web="756f3f7a-cc20-4157-bc78-ddc9769d8d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E5F7E0-50ED-44F8-85C6-2B06E72F00F3}">
  <ds:schemaRefs>
    <ds:schemaRef ds:uri="35812a0a-7ebc-4252-8f93-247b2045ed4f"/>
    <ds:schemaRef ds:uri="http://purl.org/dc/terms/"/>
    <ds:schemaRef ds:uri="db065248-edff-472c-af6e-a9abf8433378"/>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985ec44e-1bab-4c0b-9df0-6ba128686fc9"/>
    <ds:schemaRef ds:uri="http://www.w3.org/XML/1998/namespace"/>
    <ds:schemaRef ds:uri="http://purl.org/dc/dcmitype/"/>
  </ds:schemaRefs>
</ds:datastoreItem>
</file>

<file path=customXml/itemProps2.xml><?xml version="1.0" encoding="utf-8"?>
<ds:datastoreItem xmlns:ds="http://schemas.openxmlformats.org/officeDocument/2006/customXml" ds:itemID="{7F2F2C23-2DE9-41DB-96E5-A17F9ADCD5F2}">
  <ds:schemaRefs>
    <ds:schemaRef ds:uri="http://schemas.microsoft.com/sharepoint/v3/contenttype/forms"/>
  </ds:schemaRefs>
</ds:datastoreItem>
</file>

<file path=customXml/itemProps3.xml><?xml version="1.0" encoding="utf-8"?>
<ds:datastoreItem xmlns:ds="http://schemas.openxmlformats.org/officeDocument/2006/customXml" ds:itemID="{9AB8EB02-D80C-4CA2-B781-7930AE99B5BC}"/>
</file>

<file path=docProps/app.xml><?xml version="1.0" encoding="utf-8"?>
<Properties xmlns="http://schemas.openxmlformats.org/officeDocument/2006/extended-properties" xmlns:vt="http://schemas.openxmlformats.org/officeDocument/2006/docPropsVTypes">
  <Template/>
  <TotalTime>291</TotalTime>
  <Words>2164</Words>
  <Application>Microsoft Office PowerPoint</Application>
  <PresentationFormat>A4 Paper (210x297 mm)</PresentationFormat>
  <Paragraphs>237</Paragraphs>
  <Slides>22</Slides>
  <Notes>22</Notes>
  <HiddenSlides>0</HiddenSlides>
  <MMClips>0</MMClips>
  <ScaleCrop>false</ScaleCrop>
  <HeadingPairs>
    <vt:vector size="4" baseType="variant">
      <vt:variant>
        <vt:lpstr>Theme</vt:lpstr>
      </vt:variant>
      <vt:variant>
        <vt:i4>4</vt:i4>
      </vt:variant>
      <vt:variant>
        <vt:lpstr>Slide Titles</vt:lpstr>
      </vt:variant>
      <vt:variant>
        <vt:i4>22</vt:i4>
      </vt:variant>
    </vt:vector>
  </HeadingPairs>
  <TitlesOfParts>
    <vt:vector size="26" baseType="lpstr">
      <vt:lpstr>Office Theme</vt:lpstr>
      <vt:lpstr>1_Office Theme</vt:lpstr>
      <vt:lpstr>3_Office Theme</vt:lpstr>
      <vt:lpstr>2_Office Theme</vt:lpstr>
      <vt:lpstr>AASC Lesson 1.3: Ground Sign Awareness</vt:lpstr>
      <vt:lpstr>Overview</vt:lpstr>
      <vt:lpstr>Terminal Learning Objectives</vt:lpstr>
      <vt:lpstr>2.3.1 Introduction to GSA</vt:lpstr>
      <vt:lpstr>What is Sign? </vt:lpstr>
      <vt:lpstr>Why is it Important? </vt:lpstr>
      <vt:lpstr>Why is it Important? </vt:lpstr>
      <vt:lpstr>2.3.2 Why Things are Seen</vt:lpstr>
      <vt:lpstr>  Why Things Are Seen   </vt:lpstr>
      <vt:lpstr>Methods of Observation</vt:lpstr>
      <vt:lpstr>2.3.3 GSA Characteristics </vt:lpstr>
      <vt:lpstr>GSA Characteristics </vt:lpstr>
      <vt:lpstr>Disturbance</vt:lpstr>
      <vt:lpstr>GSA Characteristics </vt:lpstr>
      <vt:lpstr>GSA Characteristics </vt:lpstr>
      <vt:lpstr>GSA Characteristics </vt:lpstr>
      <vt:lpstr>GSA Characteristics </vt:lpstr>
      <vt:lpstr>GSA Characteristics </vt:lpstr>
      <vt:lpstr>GSA Considerations</vt:lpstr>
      <vt:lpstr>Factors which affect sign</vt:lpstr>
      <vt:lpstr>Questions for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IED-TM Module 3:  IED-TM Fundamentals</dc:title>
  <dc:creator>Rory James Mc Cann</dc:creator>
  <cp:lastModifiedBy>Jordan Palli Oliver Sorabjee</cp:lastModifiedBy>
  <cp:revision>15</cp:revision>
  <cp:lastPrinted>2016-12-06T23:10:49Z</cp:lastPrinted>
  <dcterms:created xsi:type="dcterms:W3CDTF">2006-08-16T00:00:00Z</dcterms:created>
  <dcterms:modified xsi:type="dcterms:W3CDTF">2025-07-24T08:57:49Z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0x010100E52591365DD56D4D8750E674CD62EF32</vt:lpwstr>
  </property>
  <property fmtid="{D5CDD505-2E9C-101B-9397-08002B2CF9AE}" pid="3" name="MediaServiceImageTags">
    <vt:lpwstr/>
  </property>
</Properties>
</file>